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58" r:id="rId6"/>
    <p:sldId id="329" r:id="rId7"/>
    <p:sldId id="259" r:id="rId8"/>
    <p:sldId id="422" r:id="rId9"/>
    <p:sldId id="260" r:id="rId10"/>
    <p:sldId id="358" r:id="rId11"/>
    <p:sldId id="359" r:id="rId12"/>
    <p:sldId id="414" r:id="rId13"/>
    <p:sldId id="384" r:id="rId14"/>
    <p:sldId id="415" r:id="rId15"/>
    <p:sldId id="419" r:id="rId16"/>
    <p:sldId id="421" r:id="rId17"/>
    <p:sldId id="285" r:id="rId18"/>
    <p:sldId id="424" r:id="rId19"/>
    <p:sldId id="425" r:id="rId20"/>
    <p:sldId id="430" r:id="rId21"/>
    <p:sldId id="459" r:id="rId22"/>
    <p:sldId id="429" r:id="rId23"/>
    <p:sldId id="485" r:id="rId24"/>
    <p:sldId id="486" r:id="rId25"/>
    <p:sldId id="433" r:id="rId26"/>
    <p:sldId id="435" r:id="rId27"/>
    <p:sldId id="460" r:id="rId28"/>
    <p:sldId id="513" r:id="rId29"/>
    <p:sldId id="356" r:id="rId30"/>
    <p:sldId id="511" r:id="rId31"/>
    <p:sldId id="512" r:id="rId32"/>
    <p:sldId id="317" r:id="rId33"/>
    <p:sldId id="263" r:id="rId34"/>
    <p:sldId id="276" r:id="rId35"/>
    <p:sldId id="273" r:id="rId36"/>
    <p:sldId id="413" r:id="rId37"/>
    <p:sldId id="431" r:id="rId38"/>
    <p:sldId id="432" r:id="rId39"/>
    <p:sldId id="284" r:id="rId40"/>
    <p:sldId id="269" r:id="rId41"/>
    <p:sldId id="270" r:id="rId42"/>
    <p:sldId id="271" r:id="rId43"/>
    <p:sldId id="272" r:id="rId44"/>
    <p:sldId id="279" r:id="rId45"/>
    <p:sldId id="418" r:id="rId46"/>
    <p:sldId id="434" r:id="rId47"/>
    <p:sldId id="510" r:id="rId48"/>
    <p:sldId id="458" r:id="rId4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A00"/>
    <a:srgbClr val="E9503E"/>
    <a:srgbClr val="F5A300"/>
    <a:srgbClr val="9C1C26"/>
    <a:srgbClr val="312C8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04" d="100"/>
          <a:sy n="104" d="100"/>
        </p:scale>
        <p:origin x="2220" y="114"/>
      </p:cViewPr>
      <p:guideLst>
        <p:guide orient="horz" pos="2312"/>
        <p:guide pos="29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Continuous Superpixel Loss 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Normals in Loss Function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Loss &amp; Continuous Superpixel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Normal 2 Depth Block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460658674383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0" dist="127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RGB as Input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</a:t>
            </a:r>
            <a:r>
              <a:t>Superpixel + Normal 2 Depth Block</a:t>
            </a:r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Baseline vs Binary Superpixel Loss</a:t>
            </a:r>
            <a:endParaRPr lang="de-DE" altLang="en-US"/>
          </a:p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altLang="en-US"/>
              <a:t>evaluated on absl. error</a:t>
            </a:r>
            <a:endParaRPr lang="de-DE" altLang="en-US"/>
          </a:p>
        </c:rich>
      </c:tx>
      <c:layout>
        <c:manualLayout>
          <c:xMode val="edge"/>
          <c:yMode val="edge"/>
          <c:x val="0.232997210898949"/>
          <c:y val="0.01653575857792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0.504219055175781</c:v>
                </c:pt>
                <c:pt idx="1">
                  <c:v>0.279735058546066</c:v>
                </c:pt>
                <c:pt idx="2">
                  <c:v>0.266931325197219</c:v>
                </c:pt>
                <c:pt idx="3">
                  <c:v>0.214964240789413</c:v>
                </c:pt>
                <c:pt idx="4">
                  <c:v>0.193553686141967</c:v>
                </c:pt>
                <c:pt idx="5">
                  <c:v>0.218414276838302</c:v>
                </c:pt>
                <c:pt idx="6">
                  <c:v>0.226739570498466</c:v>
                </c:pt>
                <c:pt idx="7">
                  <c:v>0.202410370111465</c:v>
                </c:pt>
                <c:pt idx="8">
                  <c:v>0.190024375915527</c:v>
                </c:pt>
                <c:pt idx="9">
                  <c:v>0.156396463513374</c:v>
                </c:pt>
                <c:pt idx="10">
                  <c:v>0.155196189880371</c:v>
                </c:pt>
                <c:pt idx="11">
                  <c:v>0.179761007428169</c:v>
                </c:pt>
                <c:pt idx="12">
                  <c:v>0.177907273173332</c:v>
                </c:pt>
                <c:pt idx="13">
                  <c:v>0.106906652450561</c:v>
                </c:pt>
                <c:pt idx="14">
                  <c:v>0.12688834965229</c:v>
                </c:pt>
                <c:pt idx="15">
                  <c:v>0.163748353719711</c:v>
                </c:pt>
                <c:pt idx="16">
                  <c:v>0.123531013727188</c:v>
                </c:pt>
                <c:pt idx="17">
                  <c:v>0.133747279644012</c:v>
                </c:pt>
                <c:pt idx="18">
                  <c:v>0.120334401726722</c:v>
                </c:pt>
                <c:pt idx="19">
                  <c:v>0.117107719182968</c:v>
                </c:pt>
                <c:pt idx="20">
                  <c:v>0.149118512868881</c:v>
                </c:pt>
                <c:pt idx="21">
                  <c:v>0.0964293330907821</c:v>
                </c:pt>
                <c:pt idx="22">
                  <c:v>0.122254811227321</c:v>
                </c:pt>
                <c:pt idx="23">
                  <c:v>0.124715767800807</c:v>
                </c:pt>
                <c:pt idx="24">
                  <c:v>0.124756418168544</c:v>
                </c:pt>
                <c:pt idx="25">
                  <c:v>0.148933038115501</c:v>
                </c:pt>
                <c:pt idx="26">
                  <c:v>0.125493839383125</c:v>
                </c:pt>
                <c:pt idx="27">
                  <c:v>0.119067765772342</c:v>
                </c:pt>
                <c:pt idx="28">
                  <c:v>0.13459737598896</c:v>
                </c:pt>
                <c:pt idx="29">
                  <c:v>0.116551786661148</c:v>
                </c:pt>
                <c:pt idx="30">
                  <c:v>0.17988933622837</c:v>
                </c:pt>
                <c:pt idx="31">
                  <c:v>0.113363228738307</c:v>
                </c:pt>
                <c:pt idx="32">
                  <c:v>0.136811524629592</c:v>
                </c:pt>
                <c:pt idx="33">
                  <c:v>0.102510310709476</c:v>
                </c:pt>
                <c:pt idx="34">
                  <c:v>0.124967977404594</c:v>
                </c:pt>
                <c:pt idx="35">
                  <c:v>0.0905319824814796</c:v>
                </c:pt>
                <c:pt idx="36">
                  <c:v>0.164128676056861</c:v>
                </c:pt>
                <c:pt idx="37">
                  <c:v>0.112606756389141</c:v>
                </c:pt>
                <c:pt idx="38">
                  <c:v>0.0853952839970588</c:v>
                </c:pt>
                <c:pt idx="39">
                  <c:v>0.101319782435894</c:v>
                </c:pt>
                <c:pt idx="40">
                  <c:v>0.114990562200546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run-4ch-after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1250</c:v>
                </c:pt>
                <c:pt idx="6">
                  <c:v>1500</c:v>
                </c:pt>
                <c:pt idx="7">
                  <c:v>1750</c:v>
                </c:pt>
                <c:pt idx="8">
                  <c:v>2000</c:v>
                </c:pt>
                <c:pt idx="9">
                  <c:v>4000</c:v>
                </c:pt>
                <c:pt idx="10">
                  <c:v>6000</c:v>
                </c:pt>
                <c:pt idx="11">
                  <c:v>8000</c:v>
                </c:pt>
                <c:pt idx="12">
                  <c:v>10000</c:v>
                </c:pt>
                <c:pt idx="13">
                  <c:v>12000</c:v>
                </c:pt>
                <c:pt idx="14">
                  <c:v>14000</c:v>
                </c:pt>
                <c:pt idx="15">
                  <c:v>16000</c:v>
                </c:pt>
                <c:pt idx="16">
                  <c:v>18000</c:v>
                </c:pt>
                <c:pt idx="17">
                  <c:v>20000</c:v>
                </c:pt>
                <c:pt idx="18">
                  <c:v>22000</c:v>
                </c:pt>
                <c:pt idx="19">
                  <c:v>24000</c:v>
                </c:pt>
                <c:pt idx="20">
                  <c:v>26000</c:v>
                </c:pt>
                <c:pt idx="21">
                  <c:v>28000</c:v>
                </c:pt>
                <c:pt idx="22">
                  <c:v>30000</c:v>
                </c:pt>
                <c:pt idx="23">
                  <c:v>32000</c:v>
                </c:pt>
                <c:pt idx="24">
                  <c:v>34000</c:v>
                </c:pt>
                <c:pt idx="25">
                  <c:v>36000</c:v>
                </c:pt>
                <c:pt idx="26">
                  <c:v>38000</c:v>
                </c:pt>
                <c:pt idx="27">
                  <c:v>40000</c:v>
                </c:pt>
                <c:pt idx="28">
                  <c:v>42000</c:v>
                </c:pt>
                <c:pt idx="29">
                  <c:v>44000</c:v>
                </c:pt>
                <c:pt idx="30">
                  <c:v>46000</c:v>
                </c:pt>
                <c:pt idx="31">
                  <c:v>48000</c:v>
                </c:pt>
                <c:pt idx="32">
                  <c:v>50000</c:v>
                </c:pt>
                <c:pt idx="33">
                  <c:v>52000</c:v>
                </c:pt>
                <c:pt idx="34">
                  <c:v>54000</c:v>
                </c:pt>
                <c:pt idx="35">
                  <c:v>56000</c:v>
                </c:pt>
                <c:pt idx="36">
                  <c:v>58000</c:v>
                </c:pt>
                <c:pt idx="37">
                  <c:v>60000</c:v>
                </c:pt>
                <c:pt idx="38">
                  <c:v>62000</c:v>
                </c:pt>
                <c:pt idx="39">
                  <c:v>64000</c:v>
                </c:pt>
                <c:pt idx="40">
                  <c:v>66000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0.472233891487121</c:v>
                </c:pt>
                <c:pt idx="1">
                  <c:v>0.463891983032226</c:v>
                </c:pt>
                <c:pt idx="2">
                  <c:v>0.403405249118804</c:v>
                </c:pt>
                <c:pt idx="3">
                  <c:v>0.221601545810699</c:v>
                </c:pt>
                <c:pt idx="4">
                  <c:v>0.244354471564292</c:v>
                </c:pt>
                <c:pt idx="5">
                  <c:v>0.226876273751258</c:v>
                </c:pt>
                <c:pt idx="6">
                  <c:v>0.187505900859832</c:v>
                </c:pt>
                <c:pt idx="7">
                  <c:v>0.231648445129394</c:v>
                </c:pt>
                <c:pt idx="8">
                  <c:v>0.349062591791152</c:v>
                </c:pt>
                <c:pt idx="9">
                  <c:v>0.155327469110488</c:v>
                </c:pt>
                <c:pt idx="10">
                  <c:v>0.154251709580421</c:v>
                </c:pt>
                <c:pt idx="11">
                  <c:v>0.172545760869979</c:v>
                </c:pt>
                <c:pt idx="12">
                  <c:v>0.199154540896415</c:v>
                </c:pt>
                <c:pt idx="13">
                  <c:v>0.150299206376075</c:v>
                </c:pt>
                <c:pt idx="14">
                  <c:v>0.127008840441703</c:v>
                </c:pt>
                <c:pt idx="15">
                  <c:v>0.134196490049362</c:v>
                </c:pt>
                <c:pt idx="16">
                  <c:v>0.105172038078308</c:v>
                </c:pt>
                <c:pt idx="17">
                  <c:v>0.136997029185295</c:v>
                </c:pt>
                <c:pt idx="18">
                  <c:v>0.130150571465492</c:v>
                </c:pt>
                <c:pt idx="19">
                  <c:v>0.122179642319679</c:v>
                </c:pt>
                <c:pt idx="20">
                  <c:v>0.150908485054969</c:v>
                </c:pt>
                <c:pt idx="21">
                  <c:v>0.120773501694202</c:v>
                </c:pt>
                <c:pt idx="22">
                  <c:v>0.176808953285217</c:v>
                </c:pt>
                <c:pt idx="23">
                  <c:v>0.107833251357078</c:v>
                </c:pt>
                <c:pt idx="24">
                  <c:v>0.176500871777534</c:v>
                </c:pt>
                <c:pt idx="25">
                  <c:v>0.134728744626045</c:v>
                </c:pt>
                <c:pt idx="26">
                  <c:v>0.139597922563552</c:v>
                </c:pt>
                <c:pt idx="27">
                  <c:v>0.103065893054008</c:v>
                </c:pt>
                <c:pt idx="28">
                  <c:v>0.126335158944129</c:v>
                </c:pt>
                <c:pt idx="29">
                  <c:v>0.101555831730365</c:v>
                </c:pt>
                <c:pt idx="30">
                  <c:v>0.13952013850212</c:v>
                </c:pt>
                <c:pt idx="31">
                  <c:v>0.115516819059848</c:v>
                </c:pt>
                <c:pt idx="32">
                  <c:v>0.182145684957504</c:v>
                </c:pt>
                <c:pt idx="33">
                  <c:v>0.118121191859245</c:v>
                </c:pt>
                <c:pt idx="34">
                  <c:v>0.139492943882942</c:v>
                </c:pt>
                <c:pt idx="35">
                  <c:v>0.194626227021217</c:v>
                </c:pt>
                <c:pt idx="36">
                  <c:v>0.10164837539196</c:v>
                </c:pt>
                <c:pt idx="37">
                  <c:v>0.0943123251199722</c:v>
                </c:pt>
                <c:pt idx="38">
                  <c:v>0.155581906437873</c:v>
                </c:pt>
                <c:pt idx="39">
                  <c:v>0.0970993638038635</c:v>
                </c:pt>
                <c:pt idx="40">
                  <c:v>0.119330026209354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81831517"/>
        <c:axId val="405180283"/>
      </c:lineChart>
      <c:catAx>
        <c:axId val="78183151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steps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5180283"/>
        <c:crosses val="autoZero"/>
        <c:auto val="1"/>
        <c:lblAlgn val="ctr"/>
        <c:lblOffset val="100"/>
        <c:noMultiLvlLbl val="0"/>
      </c:catAx>
      <c:valAx>
        <c:axId val="4051802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altLang="en-US"/>
                  <a:t>absl.error</a:t>
                </a:r>
                <a:endParaRPr lang="de-DE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183151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"/>
          <c:y val="0.0821756647721869"/>
          <c:w val="0.68802807279416"/>
          <c:h val="0.8702064896755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outerShdw blurRad="508000" dist="254000" dir="5400000" algn="t" rotWithShape="0">
                  <a:prstClr val="black">
                    <a:alpha val="30000"/>
                  </a:prstClr>
                </a:out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8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anose="000004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fld id="{A32DC80D-291A-4ABB-A78B-0417274A267C}" type="datetime4">
              <a:rPr lang="de-DE"/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8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/>
              <a:t>Textmasterformate durch Klicken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anose="00000400000000000000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benefit of estimating plane coefficients instead of directly estimating depth values is that they can effectively represent depth values of multiple pixels by estimating only 3 coefficients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regularization module that can make depth boundaries much sharper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equipped a standard station wagon with two high-resolution color and grayscale video cameras. Accurate ground truth is provided by a Velodyne laser scanner and a GPS localization system.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65B079B-E513-489A-8A1B-D7C78493EA86}" type="datetime4">
              <a:rPr lang="de-DE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de-DE"/>
              <a:t>| 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r>
              <a:rPr lang="de-DE"/>
              <a:t>|  </a:t>
            </a:r>
            <a:fld id="{C36AA9A4-5D0B-4134-89A6-D8B9DAA4F25C}" type="slidenum">
              <a:rPr lang="de-DE"/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 userDrawn="1"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9C1C26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anose="05000000000000000000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 userDrawn="1"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 userDrawn="1"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 userDrawn="1"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 userDrawn="1"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Fachbereich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20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Institut 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|  Prof. 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Stefan Roth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  <a:sym typeface="+mn-ea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9C1C26"/>
          </a:solidFill>
          <a:ln w="3175">
            <a:noFill/>
            <a:miter lim="800000"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9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endParaRPr lang="de-DE">
              <a:latin typeface="+mn-lt"/>
              <a:cs typeface="Tahoma" panose="020B0804030504040204" pitchFamily="34" charset="0"/>
            </a:endParaRPr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  |  Fachbereich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20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Institut 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Visual Inference La</a:t>
            </a:r>
            <a:r>
              <a:rPr lang="en-US" alt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b</a:t>
            </a:r>
            <a:r>
              <a:rPr lang="de-DE" sz="1000" noProof="0" dirty="0">
                <a:ln>
                  <a:noFill/>
                </a:ln>
                <a:effectLst/>
                <a:uLnTx/>
                <a:uFillTx/>
                <a:latin typeface="+mn-lt"/>
                <a:cs typeface="Tahoma" panose="020B0804030504040204" pitchFamily="34" charset="0"/>
                <a:sym typeface="+mn-ea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Prof. </a:t>
            </a:r>
            <a:r>
              <a:rPr kumimoji="0" lang="en-US" alt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Stefan Roth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  <a:t>|  </a:t>
            </a:r>
            <a:fld id="{8E9B2640-8CD7-45FF-9440-54608BC46479}" type="slidenum"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804030504040204" pitchFamily="34" charset="0"/>
              </a:rPr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8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40395" y="6437630"/>
            <a:ext cx="927735" cy="336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anose="020B08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90204" pitchFamily="34" charset="0"/>
        </a:defRPr>
      </a:lvl9pPr>
    </p:titleStyle>
    <p:bodyStyle>
      <a:lvl1pPr marL="179705" indent="-17970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None/>
        <a:defRPr sz="2000">
          <a:solidFill>
            <a:schemeClr val="tx1"/>
          </a:solidFill>
          <a:latin typeface="+mn-lt"/>
          <a:ea typeface="+mn-ea"/>
          <a:cs typeface="Tahoma" panose="020B0804030504040204" pitchFamily="34" charset="0"/>
        </a:defRPr>
      </a:lvl1pPr>
      <a:lvl2pPr marL="179705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anose="020B0804030504040204" pitchFamily="34" charset="0"/>
        </a:defRPr>
      </a:lvl2pPr>
      <a:lvl3pPr marL="538480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804030504040204" pitchFamily="34" charset="0"/>
        </a:defRPr>
      </a:lvl3pPr>
      <a:lvl4pPr marL="717550" indent="-17335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4pPr>
      <a:lvl5pPr marL="908050" indent="-18923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anose="020B0804030504040204" pitchFamily="34" charset="0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1.jpeg"/><Relationship Id="rId7" Type="http://schemas.openxmlformats.org/officeDocument/2006/relationships/image" Target="../media/image60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1.jpeg"/><Relationship Id="rId11" Type="http://schemas.openxmlformats.org/officeDocument/2006/relationships/image" Target="../media/image52.jpeg"/><Relationship Id="rId10" Type="http://schemas.openxmlformats.org/officeDocument/2006/relationships/image" Target="../media/image53.jpeg"/><Relationship Id="rId1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jpeg"/><Relationship Id="rId8" Type="http://schemas.openxmlformats.org/officeDocument/2006/relationships/image" Target="../media/image64.jpeg"/><Relationship Id="rId7" Type="http://schemas.openxmlformats.org/officeDocument/2006/relationships/image" Target="../media/image63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1.jpeg"/><Relationship Id="rId14" Type="http://schemas.openxmlformats.org/officeDocument/2006/relationships/image" Target="../media/image52.jpeg"/><Relationship Id="rId13" Type="http://schemas.openxmlformats.org/officeDocument/2006/relationships/image" Target="../media/image53.jpeg"/><Relationship Id="rId12" Type="http://schemas.openxmlformats.org/officeDocument/2006/relationships/image" Target="../media/image62.jpeg"/><Relationship Id="rId11" Type="http://schemas.openxmlformats.org/officeDocument/2006/relationships/image" Target="../media/image61.jpeg"/><Relationship Id="rId10" Type="http://schemas.openxmlformats.org/officeDocument/2006/relationships/image" Target="../media/image60.jpeg"/><Relationship Id="rId1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hyperlink" Target="https://docs.google.com/drawings/d/1hqGjF-9ABxat8F-8eXoTYoIqvlx4YL6wDpmGogawbs0/edi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ake3d.cs.cornell.edu/data.html" TargetMode="External"/><Relationship Id="rId2" Type="http://schemas.openxmlformats.org/officeDocument/2006/relationships/hyperlink" Target="http://www.cvlibs.net/datasets/kitti/eval_depth.php?benchmark=depth_prediction" TargetMode="Externa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4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2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3.png"/><Relationship Id="rId2" Type="http://schemas.microsoft.com/office/2007/relationships/media" Target="../media/media1.mp4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754188"/>
            <a:ext cx="7741617" cy="944562"/>
          </a:xfrm>
        </p:spPr>
        <p:txBody>
          <a:bodyPr/>
          <a:lstStyle/>
          <a:p>
            <a:r>
              <a:rPr lang="en-US" altLang="de-DE" sz="1800" b="0" dirty="0"/>
              <a:t>Group 2: Felix Wirth, </a:t>
            </a:r>
            <a:r>
              <a:rPr lang="en-US" altLang="de-DE" sz="1800" b="0" dirty="0" err="1"/>
              <a:t>Korbinian</a:t>
            </a:r>
            <a:r>
              <a:rPr lang="en-US" altLang="de-DE" sz="1800" b="0" dirty="0"/>
              <a:t> Kunst, Helge </a:t>
            </a:r>
            <a:r>
              <a:rPr lang="en-US" altLang="de-DE" sz="1800" b="0" dirty="0" err="1"/>
              <a:t>Dörsan</a:t>
            </a:r>
            <a:r>
              <a:rPr lang="en-US" altLang="de-DE" sz="1800" b="0" dirty="0"/>
              <a:t>, Jan </a:t>
            </a:r>
            <a:r>
              <a:rPr lang="en-US" altLang="de-DE" sz="1800" b="0" dirty="0" err="1"/>
              <a:t>Ceccejus</a:t>
            </a:r>
            <a:endParaRPr lang="en-US" altLang="de-DE" sz="1800" b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704215"/>
            <a:ext cx="6642117" cy="838200"/>
          </a:xfrm>
        </p:spPr>
        <p:txBody>
          <a:bodyPr/>
          <a:lstStyle/>
          <a:p>
            <a:r>
              <a:rPr lang="de-DE" altLang="en-US" b="0" dirty="0"/>
              <a:t>Final </a:t>
            </a:r>
            <a:r>
              <a:rPr lang="en-US" altLang="de-DE" b="0" dirty="0"/>
              <a:t>Presentation:</a:t>
            </a:r>
            <a:br>
              <a:rPr lang="en-US" altLang="de-DE" dirty="0"/>
            </a:br>
            <a:r>
              <a:rPr lang="en-US" altLang="de-DE" dirty="0"/>
              <a:t>Piecewise monocular depth estimation by plane fitting</a:t>
            </a:r>
            <a:endParaRPr lang="en-US" alt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rcRect t="3277" b="-3307"/>
          <a:stretch>
            <a:fillRect/>
          </a:stretch>
        </p:blipFill>
        <p:spPr>
          <a:xfrm>
            <a:off x="5426710" y="2561590"/>
            <a:ext cx="3063240" cy="2093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587" r="18312"/>
          <a:stretch>
            <a:fillRect/>
          </a:stretch>
        </p:blipFill>
        <p:spPr>
          <a:xfrm>
            <a:off x="288925" y="2514600"/>
            <a:ext cx="4512945" cy="378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43626"/>
          <a:stretch>
            <a:fillRect/>
          </a:stretch>
        </p:blipFill>
        <p:spPr>
          <a:xfrm>
            <a:off x="5850890" y="4554855"/>
            <a:ext cx="244475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Superpixel + RGB as Input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50790" y="1585595"/>
            <a:ext cx="3754755" cy="4696460"/>
            <a:chOff x="1814072" y="3582018"/>
            <a:chExt cx="2357804" cy="2640527"/>
          </a:xfrm>
        </p:grpSpPr>
        <p:sp>
          <p:nvSpPr>
            <p:cNvPr id="10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1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Basic II: Normal Computation</a:t>
            </a:r>
            <a:endParaRPr lang="de-DE" altLang="en-US" sz="2000" dirty="0" err="1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7" y="1461706"/>
                <a:ext cx="880745" cy="772795"/>
              </a:xfrm>
              <a:prstGeom prst="rect">
                <a:avLst/>
              </a:prstGeom>
              <a:blipFill rotWithShape="1">
                <a:blip r:embed="rId1"/>
                <a:stretch>
                  <a:fillRect l="-65" t="-74" r="65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36220" y="1741805"/>
            <a:ext cx="14605" cy="305562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8" y="1866201"/>
                <a:ext cx="84264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7" t="-155" r="68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271135" y="184467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1</a:t>
            </a:r>
            <a:endParaRPr lang="de-DE" altLang="en-US"/>
          </a:p>
        </p:txBody>
      </p:sp>
      <p:sp>
        <p:nvSpPr>
          <p:cNvPr id="30" name="Oval 29"/>
          <p:cNvSpPr/>
          <p:nvPr/>
        </p:nvSpPr>
        <p:spPr>
          <a:xfrm>
            <a:off x="5271135" y="274193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2</a:t>
            </a:r>
            <a:endParaRPr lang="de-DE" altLang="en-US"/>
          </a:p>
        </p:txBody>
      </p:sp>
      <p:sp>
        <p:nvSpPr>
          <p:cNvPr id="31" name="Oval 30"/>
          <p:cNvSpPr/>
          <p:nvPr/>
        </p:nvSpPr>
        <p:spPr>
          <a:xfrm>
            <a:off x="5280660" y="3971925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3</a:t>
            </a:r>
            <a:endParaRPr lang="de-DE" altLang="en-US"/>
          </a:p>
        </p:txBody>
      </p:sp>
      <p:sp>
        <p:nvSpPr>
          <p:cNvPr id="32" name="Oval 31"/>
          <p:cNvSpPr/>
          <p:nvPr/>
        </p:nvSpPr>
        <p:spPr>
          <a:xfrm>
            <a:off x="5280660" y="5438140"/>
            <a:ext cx="554990" cy="55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dist">
              <a:lnSpc>
                <a:spcPct val="140000"/>
              </a:lnSpc>
            </a:pPr>
            <a:r>
              <a:rPr lang="de-DE" altLang="en-US"/>
              <a:t>4</a:t>
            </a:r>
            <a:endParaRPr lang="de-DE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32"/>
              <p:cNvSpPr txBox="1"/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1774126"/>
                <a:ext cx="129349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44" t="-155" r="44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47" y="2142426"/>
                <a:ext cx="1473835" cy="357505"/>
              </a:xfrm>
              <a:prstGeom prst="rect">
                <a:avLst/>
              </a:prstGeom>
              <a:blipFill rotWithShape="1">
                <a:blip r:embed="rId4"/>
                <a:stretch>
                  <a:fillRect l="-39" t="-160" r="39" b="16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34"/>
              <p:cNvSpPr txBox="1"/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987" y="2829496"/>
                <a:ext cx="1291590" cy="379730"/>
              </a:xfrm>
              <a:prstGeom prst="rect">
                <a:avLst/>
              </a:prstGeom>
              <a:blipFill rotWithShape="1">
                <a:blip r:embed="rId5"/>
                <a:stretch>
                  <a:fillRect l="-44" t="-150" r="44" b="1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35"/>
              <p:cNvSpPr txBox="1"/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ℎ𝑜𝑚𝑜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917" y="3910266"/>
                <a:ext cx="2194560" cy="360045"/>
              </a:xfrm>
              <a:prstGeom prst="rect">
                <a:avLst/>
              </a:prstGeom>
              <a:blipFill rotWithShape="1">
                <a:blip r:embed="rId6"/>
                <a:stretch>
                  <a:fillRect l="-26" t="-159" r="26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36"/>
              <p:cNvSpPr txBox="1"/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2" y="4196016"/>
                <a:ext cx="1845310" cy="658495"/>
              </a:xfrm>
              <a:prstGeom prst="rect">
                <a:avLst/>
              </a:prstGeom>
              <a:blipFill rotWithShape="1">
                <a:blip r:embed="rId7"/>
                <a:stretch>
                  <a:fillRect l="-31" t="-87" r="31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088380" y="3827780"/>
            <a:ext cx="2526030" cy="1153795"/>
          </a:xfrm>
          <a:prstGeom prst="roundRect">
            <a:avLst>
              <a:gd name="adj" fmla="val 52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6390005" y="3459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Depth Estimation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 Box 41"/>
              <p:cNvSpPr txBox="1"/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</m:den>
                      </m:f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07" y="5438076"/>
                <a:ext cx="1312545" cy="610870"/>
              </a:xfrm>
              <a:prstGeom prst="rect">
                <a:avLst/>
              </a:prstGeom>
              <a:blipFill rotWithShape="1">
                <a:blip r:embed="rId8"/>
                <a:stretch>
                  <a:fillRect l="-44" t="-93" r="44" b="9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088380" y="5363845"/>
            <a:ext cx="2526030" cy="759460"/>
          </a:xfrm>
          <a:prstGeom prst="roundRect">
            <a:avLst>
              <a:gd name="adj" fmla="val 107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6732905" y="4971415"/>
            <a:ext cx="107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i="1">
                <a:solidFill>
                  <a:schemeClr val="accent2"/>
                </a:solidFill>
              </a:rPr>
              <a:t>Disparity</a:t>
            </a:r>
            <a:endParaRPr lang="de-DE" altLang="en-US" i="1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913691"/>
                <a:ext cx="945515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60" t="-155" r="60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7"/>
          <p:cNvSpPr txBox="1"/>
          <p:nvPr/>
        </p:nvSpPr>
        <p:spPr>
          <a:xfrm>
            <a:off x="2036382" y="3827716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(x,y)</a:t>
            </a:r>
            <a:endParaRPr lang="de-D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988882" y="2131631"/>
            <a:ext cx="1122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de-DE" altLang="en-US"/>
              <a:t>P (X,Y,Z)</a:t>
            </a:r>
            <a:endParaRPr lang="de-DE" altLang="en-US"/>
          </a:p>
        </p:txBody>
      </p:sp>
      <p:pic>
        <p:nvPicPr>
          <p:cNvPr id="4" name="Picture 3" descr="Normal Visualization (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835" y="1250950"/>
            <a:ext cx="5115560" cy="5031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3025" y="3459480"/>
            <a:ext cx="3550920" cy="2729865"/>
          </a:xfrm>
          <a:prstGeom prst="roundRect">
            <a:avLst>
              <a:gd name="adj" fmla="val 5283"/>
            </a:avLst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Shape 728"/>
          <p:cNvSpPr txBox="1"/>
          <p:nvPr/>
        </p:nvSpPr>
        <p:spPr>
          <a:xfrm rot="16200000">
            <a:off x="3717925" y="4660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 bldLvl="0" animBg="1"/>
      <p:bldP spid="43" grpId="0" bldLvl="0" animBg="1"/>
      <p:bldP spid="44" grpId="0"/>
      <p:bldP spid="5" grpId="0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II: Introducing </a:t>
            </a:r>
            <a:r>
              <a:rPr lang="de-DE" altLang="en-US" sz="2000" dirty="0">
                <a:solidFill>
                  <a:srgbClr val="92D050"/>
                </a:solidFill>
              </a:rPr>
              <a:t>N2D Block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861900" y="24617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56692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56692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59505" y="181737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Normal 2 Depth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II: 4 Ch + N2D Block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835785"/>
            <a:ext cx="1328420" cy="869315"/>
          </a:xfrm>
          <a:prstGeom prst="rect">
            <a:avLst/>
          </a:prstGeom>
        </p:spPr>
      </p:pic>
      <p:sp>
        <p:nvSpPr>
          <p:cNvPr id="14" name="Shape 723"/>
          <p:cNvSpPr txBox="1"/>
          <p:nvPr/>
        </p:nvSpPr>
        <p:spPr>
          <a:xfrm>
            <a:off x="229235" y="181038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30037" y="18435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>
                <a:sym typeface="+mn-ea"/>
              </a:rPr>
              <a:t>3 . Improvements</a:t>
            </a:r>
            <a:r>
              <a:rPr lang="de-DE" altLang="en-US" sz="2000">
                <a:sym typeface="+mn-ea"/>
              </a:rPr>
              <a:t> </a:t>
            </a:r>
            <a:br>
              <a:rPr lang="de-DE" altLang="en-US" sz="2000">
                <a:sym typeface="+mn-ea"/>
              </a:rPr>
            </a:br>
            <a:r>
              <a:rPr lang="de-DE" altLang="en-US" sz="2000">
                <a:sym typeface="+mn-ea"/>
              </a:rPr>
              <a:t>      Iteration  III: Superpixel in Loss Function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25700" y="241893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3693555" y="2543027"/>
            <a:ext cx="1318563" cy="86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06930" y="243395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62100" y="299466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99310" y="297624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57655" y="3030855"/>
            <a:ext cx="50990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48025" y="296608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92755" y="208153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1490345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15748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15" idx="0"/>
          </p:cNvCxnSpPr>
          <p:nvPr/>
        </p:nvCxnSpPr>
        <p:spPr>
          <a:xfrm>
            <a:off x="5012055" y="2976245"/>
            <a:ext cx="406400" cy="1010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8778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99110" y="497141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9" name="Shape 718"/>
          <p:cNvSpPr txBox="1"/>
          <p:nvPr/>
        </p:nvSpPr>
        <p:spPr>
          <a:xfrm>
            <a:off x="614371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0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725"/>
          <p:cNvSpPr txBox="1"/>
          <p:nvPr/>
        </p:nvSpPr>
        <p:spPr>
          <a:xfrm>
            <a:off x="6229985" y="491426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3" name="Shape 726"/>
          <p:cNvSpPr txBox="1"/>
          <p:nvPr/>
        </p:nvSpPr>
        <p:spPr>
          <a:xfrm>
            <a:off x="7715885" y="482282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14831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Connector 56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traight Connector 64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" name="Straight Arrow Connector 68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traight Connector 70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Elbow Connector 73"/>
          <p:cNvCxnSpPr>
            <a:stCxn id="78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700"/>
          <p:cNvSpPr txBox="1"/>
          <p:nvPr/>
        </p:nvSpPr>
        <p:spPr>
          <a:xfrm>
            <a:off x="496570" y="414845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8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9" name="Shape 717"/>
          <p:cNvSpPr/>
          <p:nvPr/>
        </p:nvSpPr>
        <p:spPr>
          <a:xfrm>
            <a:off x="229870" y="1811020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" name="Shape 717"/>
          <p:cNvSpPr/>
          <p:nvPr/>
        </p:nvSpPr>
        <p:spPr>
          <a:xfrm>
            <a:off x="213360" y="2727325"/>
            <a:ext cx="1327785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2" name="Elbow Connector 11"/>
          <p:cNvCxnSpPr>
            <a:endCxn id="42" idx="0"/>
          </p:cNvCxnSpPr>
          <p:nvPr/>
        </p:nvCxnSpPr>
        <p:spPr>
          <a:xfrm>
            <a:off x="1557655" y="2125345"/>
            <a:ext cx="5882005" cy="141986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888 L 0.000000 0.124538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54815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4" grpId="0"/>
      <p:bldP spid="14" grpId="1"/>
      <p:bldP spid="14" grpId="2"/>
      <p:bldP spid="43" grpId="3"/>
      <p:bldP spid="14" grpId="3"/>
      <p:bldP spid="79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 </a:t>
            </a:r>
            <a:br>
              <a:rPr lang="de-DE" altLang="en-US">
                <a:sym typeface="+mn-ea"/>
              </a:rPr>
            </a:br>
            <a:r>
              <a:rPr lang="de-DE" altLang="en-US">
                <a:sym typeface="+mn-ea"/>
              </a:rPr>
              <a:t>     </a:t>
            </a:r>
            <a:r>
              <a:rPr lang="de-DE" altLang="en-US" sz="2000">
                <a:sym typeface="+mn-ea"/>
              </a:rPr>
              <a:t>Iteration  III: Superpixel in Loss Function</a:t>
            </a:r>
            <a:endParaRPr lang="de-DE" altLang="en-US" sz="2000" dirty="0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/>
          <p:nvPr/>
        </p:nvGraphicFramePr>
        <p:xfrm>
          <a:off x="5030953" y="2169474"/>
          <a:ext cx="3120592" cy="2560320"/>
        </p:xfrm>
        <a:graphic>
          <a:graphicData uri="http://schemas.openxmlformats.org/drawingml/2006/table">
            <a:tbl>
              <a:tblPr firstRow="1">
                <a:effectLst/>
                <a:tableStyleId>{69C7853C-536D-4A76-A0AE-DD22124D55A5}</a:tableStyleId>
              </a:tblPr>
              <a:tblGrid>
                <a:gridCol w="388323"/>
                <a:gridCol w="546131"/>
                <a:gridCol w="546669"/>
                <a:gridCol w="546669"/>
                <a:gridCol w="546131"/>
                <a:gridCol w="546669"/>
              </a:tblGrid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1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1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dirty="0"/>
                        <a:t>2</a:t>
                      </a:r>
                      <a:endParaRPr lang="de-D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2</a:t>
                      </a:r>
                      <a:endParaRPr lang="de-DE" alt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24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/>
                        <a:t>3</a:t>
                      </a:r>
                      <a:endParaRPr lang="de-DE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 Box 14"/>
          <p:cNvSpPr txBox="1"/>
          <p:nvPr/>
        </p:nvSpPr>
        <p:spPr>
          <a:xfrm>
            <a:off x="1905129" y="323160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1</a:t>
            </a:r>
            <a:endParaRPr lang="de-DE" alt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2574419" y="32131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2</a:t>
            </a:r>
            <a:endParaRPr lang="de-DE" altLang="en-US" dirty="0"/>
          </a:p>
        </p:txBody>
      </p:sp>
      <p:sp>
        <p:nvSpPr>
          <p:cNvPr id="17" name="Text Box 16"/>
          <p:cNvSpPr txBox="1"/>
          <p:nvPr/>
        </p:nvSpPr>
        <p:spPr>
          <a:xfrm>
            <a:off x="2140079" y="3617687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/>
              <a:t>3</a:t>
            </a:r>
            <a:endParaRPr lang="de-DE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031353" y="1525905"/>
            <a:ext cx="36798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>
                <a:sym typeface="+mn-ea"/>
              </a:rPr>
              <a:t>use</a:t>
            </a:r>
            <a:r>
              <a:rPr lang="de-DE" altLang="en-US" b="1" dirty="0">
                <a:sym typeface="+mn-ea"/>
              </a:rPr>
              <a:t> Superpixel </a:t>
            </a:r>
            <a:r>
              <a:rPr lang="de-DE" altLang="en-US" b="1" dirty="0" err="1">
                <a:sym typeface="+mn-ea"/>
              </a:rPr>
              <a:t>information</a:t>
            </a:r>
            <a:r>
              <a:rPr lang="de-DE" altLang="en-US" b="1" dirty="0">
                <a:sym typeface="+mn-ea"/>
              </a:rPr>
              <a:t> in </a:t>
            </a:r>
            <a:r>
              <a:rPr lang="de-DE" altLang="en-US" b="1" dirty="0" err="1">
                <a:sym typeface="+mn-ea"/>
              </a:rPr>
              <a:t>implementing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loss</a:t>
            </a:r>
            <a:r>
              <a:rPr lang="de-DE" altLang="en-US" b="1" dirty="0">
                <a:sym typeface="+mn-ea"/>
              </a:rPr>
              <a:t> </a:t>
            </a:r>
            <a:r>
              <a:rPr lang="de-DE" altLang="en-US" b="1" dirty="0" err="1">
                <a:sym typeface="+mn-ea"/>
              </a:rPr>
              <a:t>function</a:t>
            </a:r>
            <a:r>
              <a:rPr lang="de-DE" altLang="en-US" b="1" dirty="0">
                <a:sym typeface="+mn-ea"/>
              </a:rPr>
              <a:t> 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1567" y="487186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Join</a:t>
            </a:r>
            <a:r>
              <a:rPr lang="de-DE" dirty="0"/>
              <a:t> Superpixels on same </a:t>
            </a:r>
            <a:r>
              <a:rPr lang="en-GB" dirty="0"/>
              <a:t>surface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/>
                  <a:t>Minimize </a:t>
                </a:r>
                <a:r>
                  <a:rPr lang="de-DE" dirty="0" err="1"/>
                  <a:t>disparity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b="1" i="1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&amp;</m:t>
                    </m:r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inside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plane</a:t>
                </a:r>
                <a:endParaRPr lang="en-GB" dirty="0"/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7" y="5373822"/>
                <a:ext cx="6575967" cy="414537"/>
              </a:xfrm>
              <a:prstGeom prst="rect">
                <a:avLst/>
              </a:prstGeom>
              <a:blipFill rotWithShape="1">
                <a:blip r:embed="rId1"/>
                <a:stretch>
                  <a:fillRect l="-6" t="-109" r="5" b="8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11568" y="592099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dirty="0"/>
              <a:t>Let edges be rough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138566" y="3629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2566717" y="32131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1" grpId="0" bldLvl="0" animBg="1"/>
      <p:bldP spid="10" grpId="0" bldLvl="0" animBg="1"/>
      <p:bldP spid="10" grpId="1" bldLvl="0" animBg="1"/>
      <p:bldP spid="13" grpId="0" bldLvl="0" animBg="1"/>
      <p:bldP spid="13" grpId="1" bldLvl="0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22" grpId="0" bldLvl="0" animBg="1"/>
      <p:bldP spid="22" grpId="1" bldLvl="0" animBg="1"/>
      <p:bldP spid="23" grpId="0"/>
      <p:bldP spid="3" grpId="0"/>
      <p:bldP spid="20" grpId="0"/>
      <p:bldP spid="24" grpId="0"/>
      <p:bldP spid="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sym typeface="+mn-ea"/>
              </a:rPr>
              <a:t>3 . Improvements</a:t>
            </a:r>
            <a:br>
              <a:rPr lang="de-DE" altLang="en-US" dirty="0"/>
            </a:br>
            <a:r>
              <a:rPr lang="de-DE" altLang="en-US" dirty="0"/>
              <a:t>     </a:t>
            </a:r>
            <a:r>
              <a:rPr lang="de-DE" altLang="en-US" sz="2000">
                <a:sym typeface="+mn-ea"/>
              </a:rPr>
              <a:t>Iteration  III: </a:t>
            </a:r>
            <a:r>
              <a:rPr lang="de-DE" altLang="en-US" sz="2000" dirty="0"/>
              <a:t>Binary &amp;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Superpixel Loss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Superpixel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597160" y="3259308"/>
            <a:ext cx="3810595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 – Create Superpixel </a:t>
            </a:r>
            <a:r>
              <a:rPr lang="de-DE" altLang="en-US" b="1" dirty="0" err="1"/>
              <a:t>mask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3528" y="3131210"/>
            <a:ext cx="8568952" cy="2938214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9" y="5103594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19" t="-25" r="19" b="1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449695" y="4824051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760112" y="48169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6104" y="5326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6" y="3699456"/>
                <a:ext cx="3810595" cy="414537"/>
              </a:xfrm>
              <a:prstGeom prst="rect">
                <a:avLst/>
              </a:prstGeom>
              <a:blipFill rotWithShape="1">
                <a:blip r:embed="rId2"/>
                <a:stretch>
                  <a:fillRect l="-7" t="-140" r="6" b="1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5056963"/>
                <a:ext cx="925190" cy="394788"/>
              </a:xfrm>
              <a:prstGeom prst="rect">
                <a:avLst/>
              </a:prstGeom>
              <a:blipFill rotWithShape="1">
                <a:blip r:embed="rId1"/>
                <a:stretch>
                  <a:fillRect l="-45" t="-116" r="44" b="7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eschweifte Klammer links 23"/>
          <p:cNvSpPr/>
          <p:nvPr/>
        </p:nvSpPr>
        <p:spPr>
          <a:xfrm>
            <a:off x="5670322" y="4765070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  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39" y="4757920"/>
                <a:ext cx="2948499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0" t="-120" r="17" b="9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/>
          <p:cNvSpPr txBox="1"/>
          <p:nvPr/>
        </p:nvSpPr>
        <p:spPr>
          <a:xfrm>
            <a:off x="5966731" y="526708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55920" y="43045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816416" y="427341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SP-Loss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  <p:bldP spid="22" grpId="0" bldLvl="0" animBg="1"/>
      <p:bldP spid="22" grpId="1" bldLvl="0" animBg="1"/>
      <p:bldP spid="38" grpId="0" bldLvl="0" animBg="1"/>
      <p:bldP spid="38" grpId="1" bldLvl="0" animBg="1"/>
      <p:bldP spid="6" grpId="0"/>
      <p:bldP spid="3" grpId="0"/>
      <p:bldP spid="7" grpId="0" animBg="1"/>
      <p:bldP spid="8" grpId="0"/>
      <p:bldP spid="9" grpId="0"/>
      <p:bldP spid="20" grpId="0"/>
      <p:bldP spid="21" grpId="0"/>
      <p:bldP spid="24" grpId="0" animBg="1"/>
      <p:bldP spid="25" grpId="0"/>
      <p:bldP spid="26" grpId="0"/>
      <p:bldP spid="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>
                <a:sym typeface="+mn-ea"/>
              </a:rPr>
              <a:t>Binary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III: </a:t>
            </a:r>
            <a:r>
              <a:rPr lang="de-DE" altLang="en-US" sz="2000" dirty="0" err="1">
                <a:sym typeface="+mn-ea"/>
              </a:rPr>
              <a:t>Continuous</a:t>
            </a:r>
            <a:r>
              <a:rPr lang="de-DE" altLang="en-US" sz="2000" dirty="0">
                <a:sym typeface="+mn-ea"/>
              </a:rPr>
              <a:t>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Overview </a:t>
            </a:r>
            <a:r>
              <a:rPr lang="de-DE" altLang="en-US" sz="1800" dirty="0"/>
              <a:t>and</a:t>
            </a:r>
            <a:r>
              <a:rPr lang="en-US" sz="1800" dirty="0"/>
              <a:t> Goal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Architecture </a:t>
            </a:r>
            <a:r>
              <a:rPr lang="de-DE" altLang="en-US" sz="1800" dirty="0"/>
              <a:t>of Baseline CNN - Godart et. al 2019</a:t>
            </a:r>
            <a:endParaRPr lang="de-DE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 err="1"/>
              <a:t>Improvement Approaches </a:t>
            </a:r>
            <a:endParaRPr 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I: 4 Ch: RGB &amp; SP, Normal2Depth Block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II: 4 Ch + N2D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III: Superpixel Loss: Binary, Continuous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 err="1"/>
              <a:t>Iteration IV: Normal in Loss</a:t>
            </a:r>
            <a:endParaRPr lang="de-DE" altLang="en-US" sz="1800" dirty="0" err="1"/>
          </a:p>
          <a:p>
            <a:pPr marL="914400" lvl="1" indent="-457200">
              <a:buFont typeface="+mj-lt"/>
              <a:buAutoNum type="arabicPeriod"/>
            </a:pPr>
            <a:r>
              <a:rPr lang="de-DE" altLang="en-US" sz="1800" dirty="0"/>
              <a:t>Final: Normal Loss &amp; Continuous Superpixel Loss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altLang="en-US" sz="1800" dirty="0"/>
              <a:t>Results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F</a:t>
            </a:r>
            <a:r>
              <a:rPr lang="de-DE" altLang="en-US" sz="1800" dirty="0"/>
              <a:t>urther </a:t>
            </a:r>
            <a:r>
              <a:rPr lang="en-US" sz="1800" dirty="0"/>
              <a:t>Approaches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Review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696"/>
          <p:cNvCxnSpPr/>
          <p:nvPr/>
        </p:nvCxnSpPr>
        <p:spPr>
          <a:xfrm>
            <a:off x="5952490" y="2264410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3. </a:t>
            </a:r>
            <a:r>
              <a:rPr lang="de-DE" dirty="0"/>
              <a:t>Improvements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>
              <a:solidFill>
                <a:srgbClr val="92D050"/>
              </a:solidFill>
            </a:endParaRPr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1722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6233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61489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62336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60710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3459480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7870915" y="2919553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3459480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462270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238875" y="463867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507605" y="4638675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07333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8282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4028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50440"/>
            <a:ext cx="426720" cy="113728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673475" y="1779905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3194685" y="26409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5910" y="2318385"/>
            <a:ext cx="1111885" cy="10261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28"/>
          <p:cNvSpPr txBox="1"/>
          <p:nvPr/>
        </p:nvSpPr>
        <p:spPr>
          <a:xfrm>
            <a:off x="2915920" y="135826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  <a:sym typeface="+mn-ea"/>
              </a:rPr>
              <a:t>Normal Decoder</a:t>
            </a:r>
            <a:endParaRPr lang="de-DE" altLang="en-GB" b="1" dirty="0">
              <a:solidFill>
                <a:srgbClr val="7030A0"/>
              </a:solidFill>
              <a:sym typeface="+mn-ea"/>
            </a:endParaRPr>
          </a:p>
        </p:txBody>
      </p:sp>
      <p:cxnSp>
        <p:nvCxnSpPr>
          <p:cNvPr id="15" name="Shape 696"/>
          <p:cNvCxnSpPr/>
          <p:nvPr/>
        </p:nvCxnSpPr>
        <p:spPr>
          <a:xfrm>
            <a:off x="4063365" y="2264410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/>
          <p:nvPr/>
        </p:nvCxnSpPr>
        <p:spPr>
          <a:xfrm rot="5400000" flipV="1">
            <a:off x="5253355" y="1282700"/>
            <a:ext cx="748665" cy="3604895"/>
          </a:xfrm>
          <a:prstGeom prst="bentConnector3">
            <a:avLst>
              <a:gd name="adj1" fmla="val 50042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728" grpId="0"/>
      <p:bldP spid="9" grpId="5"/>
      <p:bldP spid="9" grpId="6"/>
      <p:bldP spid="9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0" name="Gerade Verbindung mit Pfeil 89"/>
          <p:cNvCxnSpPr/>
          <p:nvPr/>
        </p:nvCxnSpPr>
        <p:spPr>
          <a:xfrm flipV="1">
            <a:off x="1763688" y="3142707"/>
            <a:ext cx="0" cy="2862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 flipH="1" flipV="1">
            <a:off x="1907704" y="3021624"/>
            <a:ext cx="144016" cy="4073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1907704" y="2605655"/>
            <a:ext cx="360040" cy="68473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 flipV="1">
            <a:off x="2195736" y="3021624"/>
            <a:ext cx="378683" cy="4843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 flipV="1">
            <a:off x="1453763" y="3021624"/>
            <a:ext cx="173524" cy="5782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907704" y="3142707"/>
            <a:ext cx="286807" cy="36322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5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3" grpId="0" bldLvl="0" animBg="1"/>
      <p:bldP spid="13" grpId="1" bldLvl="0" animBg="1"/>
      <p:bldP spid="22" grpId="0" bldLvl="0" animBg="1"/>
      <p:bldP spid="22" grpId="1" bldLvl="0" animBg="1"/>
      <p:bldP spid="3" grpId="0"/>
      <p:bldP spid="20" grpId="0"/>
      <p:bldP spid="117" grpId="0" bldLvl="0" animBg="1"/>
      <p:bldP spid="117" grpId="1" bldLvl="0" animBg="1"/>
      <p:bldP spid="118" grpId="0" bldLvl="0" animBg="1"/>
      <p:bldP spid="118" grpId="1" bldLvl="0" animBg="1"/>
      <p:bldP spid="119" grpId="0" bldLvl="0" animBg="1"/>
      <p:bldP spid="11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rot="20580000" flipH="1">
            <a:off x="212219" y="3027137"/>
            <a:ext cx="4360545" cy="1199515"/>
          </a:xfrm>
          <a:prstGeom prst="parallelogram">
            <a:avLst>
              <a:gd name="adj" fmla="val 102731"/>
            </a:avLst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Normals in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5877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0" name="Oval 9"/>
          <p:cNvSpPr/>
          <p:nvPr/>
        </p:nvSpPr>
        <p:spPr>
          <a:xfrm>
            <a:off x="1479679" y="3142707"/>
            <a:ext cx="1824990" cy="802005"/>
          </a:xfrm>
          <a:prstGeom prst="ellipse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45719" y="3142707"/>
            <a:ext cx="1028700" cy="509905"/>
          </a:xfrm>
          <a:custGeom>
            <a:avLst/>
            <a:gdLst>
              <a:gd name="connisteX0" fmla="*/ 0 w 1028700"/>
              <a:gd name="connsiteY0" fmla="*/ 509905 h 509905"/>
              <a:gd name="connisteX1" fmla="*/ 941070 w 1028700"/>
              <a:gd name="connsiteY1" fmla="*/ 457200 h 509905"/>
              <a:gd name="connisteX2" fmla="*/ 721360 w 1028700"/>
              <a:gd name="connsiteY2" fmla="*/ 228600 h 509905"/>
              <a:gd name="connisteX3" fmla="*/ 1020445 w 1028700"/>
              <a:gd name="connsiteY3" fmla="*/ 8255 h 509905"/>
              <a:gd name="connisteX4" fmla="*/ 1002665 w 1028700"/>
              <a:gd name="connsiteY4" fmla="*/ 17145 h 509905"/>
              <a:gd name="connisteX5" fmla="*/ 1028700 w 1028700"/>
              <a:gd name="connsiteY5" fmla="*/ 0 h 5099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028700" h="509905">
                <a:moveTo>
                  <a:pt x="0" y="509905"/>
                </a:moveTo>
                <a:lnTo>
                  <a:pt x="941070" y="457200"/>
                </a:lnTo>
                <a:lnTo>
                  <a:pt x="721360" y="228600"/>
                </a:lnTo>
                <a:lnTo>
                  <a:pt x="1020445" y="8255"/>
                </a:lnTo>
                <a:lnTo>
                  <a:pt x="1002665" y="17145"/>
                </a:lnTo>
                <a:lnTo>
                  <a:pt x="102870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endCxn id="10" idx="5"/>
          </p:cNvCxnSpPr>
          <p:nvPr/>
        </p:nvCxnSpPr>
        <p:spPr>
          <a:xfrm>
            <a:off x="2449959" y="3599907"/>
            <a:ext cx="587375" cy="22733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311569" y="1635434"/>
            <a:ext cx="914400" cy="1068080"/>
            <a:chOff x="5075726" y="2752399"/>
            <a:chExt cx="914400" cy="1068080"/>
          </a:xfrm>
        </p:grpSpPr>
        <p:sp>
          <p:nvSpPr>
            <p:cNvPr id="19" name="Freeform 18"/>
            <p:cNvSpPr/>
            <p:nvPr/>
          </p:nvSpPr>
          <p:spPr>
            <a:xfrm rot="16200000" flipH="1" flipV="1">
              <a:off x="4998886" y="2829239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en-US" dirty="0"/>
            </a:p>
          </p:txBody>
        </p:sp>
        <p:sp>
          <p:nvSpPr>
            <p:cNvPr id="21" name="Shape 3624"/>
            <p:cNvSpPr/>
            <p:nvPr/>
          </p:nvSpPr>
          <p:spPr>
            <a:xfrm>
              <a:off x="5327527" y="3015255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Rectangle 29"/>
          <p:cNvSpPr/>
          <p:nvPr/>
        </p:nvSpPr>
        <p:spPr>
          <a:xfrm>
            <a:off x="1453763" y="1635125"/>
            <a:ext cx="3049270" cy="34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Concept Idea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4411" y="487912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/>
              <a:t>Force </a:t>
            </a:r>
            <a:r>
              <a:rPr lang="de-DE" dirty="0" err="1"/>
              <a:t>normals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SPs</a:t>
            </a:r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273571" y="5338011"/>
            <a:ext cx="485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superpixels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planes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normal </a:t>
            </a:r>
            <a:r>
              <a:rPr lang="de-DE" dirty="0" err="1"/>
              <a:t>vector</a:t>
            </a:r>
            <a:endParaRPr lang="en-GB" dirty="0"/>
          </a:p>
        </p:txBody>
      </p:sp>
      <p:cxnSp>
        <p:nvCxnSpPr>
          <p:cNvPr id="97" name="Gerade Verbindung mit Pfeil 96"/>
          <p:cNvCxnSpPr/>
          <p:nvPr/>
        </p:nvCxnSpPr>
        <p:spPr>
          <a:xfrm flipV="1">
            <a:off x="2050495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 flipV="1">
            <a:off x="2266519" y="256442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/>
          <p:cNvCxnSpPr/>
          <p:nvPr/>
        </p:nvCxnSpPr>
        <p:spPr>
          <a:xfrm flipV="1">
            <a:off x="2194511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/>
          <p:cNvCxnSpPr/>
          <p:nvPr/>
        </p:nvCxnSpPr>
        <p:spPr>
          <a:xfrm flipV="1">
            <a:off x="1626062" y="2873941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/>
          <p:nvPr/>
        </p:nvCxnSpPr>
        <p:spPr>
          <a:xfrm flipV="1">
            <a:off x="1906479" y="277996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 18"/>
          <p:cNvSpPr/>
          <p:nvPr/>
        </p:nvSpPr>
        <p:spPr>
          <a:xfrm rot="16200000" flipH="1" flipV="1">
            <a:off x="4637347" y="1710503"/>
            <a:ext cx="1068070" cy="88112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118" name="Rectangle 29"/>
          <p:cNvSpPr/>
          <p:nvPr/>
        </p:nvSpPr>
        <p:spPr>
          <a:xfrm>
            <a:off x="5894142" y="1619629"/>
            <a:ext cx="2938290" cy="3609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9" name="Shape 3664"/>
          <p:cNvSpPr/>
          <p:nvPr/>
        </p:nvSpPr>
        <p:spPr>
          <a:xfrm>
            <a:off x="4962071" y="1767032"/>
            <a:ext cx="435431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32"/>
              <p:cNvSpPr txBox="1"/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i="1" dirty="0"/>
                  <a:t>: Normal Loss</a:t>
                </a:r>
                <a:endParaRPr lang="de-DE" i="1" dirty="0"/>
              </a:p>
            </p:txBody>
          </p:sp>
        </mc:Choice>
        <mc:Fallback>
          <p:sp>
            <p:nvSpPr>
              <p:cNvPr id="12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722843"/>
                <a:ext cx="187166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" t="-60" r="21" b="16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15"/>
              <p:cNvSpPr txBox="1"/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𝑆𝑃</m:t>
                          </m:r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2918533"/>
                <a:ext cx="2707023" cy="791307"/>
              </a:xfrm>
              <a:prstGeom prst="rect">
                <a:avLst/>
              </a:prstGeom>
              <a:blipFill rotWithShape="1">
                <a:blip r:embed="rId2"/>
                <a:stretch>
                  <a:fillRect l="-18" t="-9" r="-1013" b="-350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20"/>
              <p:cNvSpPr txBox="1"/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𝜇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8" y="3921123"/>
                <a:ext cx="2169568" cy="298415"/>
              </a:xfrm>
              <a:prstGeom prst="rect">
                <a:avLst/>
              </a:prstGeom>
              <a:blipFill rotWithShape="1">
                <a:blip r:embed="rId3"/>
                <a:stretch>
                  <a:fillRect l="-22" t="-212" r="12" b="20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"/>
              <p:cNvSpPr txBox="1"/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Photometric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17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4941347"/>
                <a:ext cx="2336281" cy="390748"/>
              </a:xfrm>
              <a:prstGeom prst="rect">
                <a:avLst/>
              </a:prstGeom>
              <a:blipFill rotWithShape="1">
                <a:blip r:embed="rId4"/>
                <a:stretch>
                  <a:fillRect l="-3" t="-105" r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1"/>
              <p:cNvSpPr txBox="1"/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DE" i="1" dirty="0"/>
                  <a:t>: </a:t>
                </a:r>
                <a:r>
                  <a:rPr lang="de-DE" i="1" dirty="0" err="1"/>
                  <a:t>Smoothness</a:t>
                </a:r>
                <a:r>
                  <a:rPr lang="de-DE" i="1" dirty="0"/>
                  <a:t> Loss</a:t>
                </a:r>
                <a:endParaRPr lang="de-DE" i="1" dirty="0"/>
              </a:p>
            </p:txBody>
          </p:sp>
        </mc:Choice>
        <mc:Fallback>
          <p:sp>
            <p:nvSpPr>
              <p:cNvPr id="23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42" y="5332095"/>
                <a:ext cx="236494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" r="1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95"/>
          <p:cNvCxnSpPr/>
          <p:nvPr/>
        </p:nvCxnSpPr>
        <p:spPr>
          <a:xfrm flipV="1">
            <a:off x="1762463" y="2703034"/>
            <a:ext cx="0" cy="7254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IV: </a:t>
            </a:r>
            <a:r>
              <a:rPr lang="de-DE" altLang="en-US" sz="2000" dirty="0">
                <a:sym typeface="+mn-ea"/>
              </a:rPr>
              <a:t>Normals in Loss </a:t>
            </a:r>
            <a:r>
              <a:rPr lang="de-DE" altLang="en-US" sz="2000" dirty="0" err="1">
                <a:sym typeface="+mn-ea"/>
              </a:rPr>
              <a:t>Function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723"/>
          <p:cNvSpPr txBox="1"/>
          <p:nvPr/>
        </p:nvSpPr>
        <p:spPr>
          <a:xfrm>
            <a:off x="157480" y="166687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59" name="Shape 685" descr="/Users/felix/Desktop/Bildschirmfoto 2020-02-11 um 13.12.13.pngBildschirmfoto 2020-02-11 um 13.12.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725" y="1699895"/>
            <a:ext cx="1369060" cy="8655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cxnSp>
        <p:nvCxnSpPr>
          <p:cNvPr id="14" name="Shape 696"/>
          <p:cNvCxnSpPr/>
          <p:nvPr/>
        </p:nvCxnSpPr>
        <p:spPr>
          <a:xfrm>
            <a:off x="5990590" y="2112645"/>
            <a:ext cx="492760" cy="57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7" name="Shape 687"/>
          <p:cNvSpPr/>
          <p:nvPr/>
        </p:nvSpPr>
        <p:spPr>
          <a:xfrm rot="16200000">
            <a:off x="2143480" y="155469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3711335" y="16654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41773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440372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435043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488428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86791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5952712" y="44126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44042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7567712" y="44126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43964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424878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5701120" y="542081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424878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805180" y="5995035"/>
            <a:ext cx="446659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5525135" y="3890010"/>
            <a:ext cx="21894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 </a:t>
            </a:r>
            <a:r>
              <a:rPr lang="de-DE" altLang="en-GB">
                <a:solidFill>
                  <a:srgbClr val="CCCCCC"/>
                </a:solidFill>
              </a:rPr>
              <a:t>colors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424420" y="3890010"/>
            <a:ext cx="172466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 colors</a:t>
            </a:r>
            <a:endParaRPr lang="en-GB">
              <a:solidFill>
                <a:srgbClr val="CCCCCC"/>
              </a:solidFill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4226560" y="449453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3862640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29402" y="3836532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124710" y="156972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79880" y="213042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117090" y="211201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V="1">
            <a:off x="2070100" y="378587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434657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43281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50158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55765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55581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43465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55645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/>
          <p:nvPr/>
        </p:nvCxnSpPr>
        <p:spPr>
          <a:xfrm>
            <a:off x="3265805" y="20885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801110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435292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43345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43497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44869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43668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43561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55594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64327" y="170389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5029835" y="2098675"/>
            <a:ext cx="388620" cy="20783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/>
          <p:nvPr/>
        </p:nvCxnSpPr>
        <p:spPr>
          <a:xfrm rot="5400000" flipH="1" flipV="1">
            <a:off x="2452688" y="2930843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83667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374650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Cube 4"/>
          <p:cNvSpPr/>
          <p:nvPr/>
        </p:nvSpPr>
        <p:spPr>
          <a:xfrm>
            <a:off x="3711575" y="162814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Shape 728"/>
          <p:cNvSpPr txBox="1"/>
          <p:nvPr/>
        </p:nvSpPr>
        <p:spPr>
          <a:xfrm>
            <a:off x="2990850" y="2652395"/>
            <a:ext cx="227584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92D050"/>
                </a:solidFill>
                <a:sym typeface="+mn-ea"/>
              </a:rPr>
              <a:t>normal to disparity</a:t>
            </a:r>
            <a:endParaRPr lang="de-DE" altLang="en-GB" b="1" dirty="0">
              <a:solidFill>
                <a:srgbClr val="92D050"/>
              </a:solidFill>
              <a:sym typeface="+mn-ea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4899660" y="2631440"/>
            <a:ext cx="2065020" cy="1026160"/>
          </a:xfrm>
          <a:prstGeom prst="bentConnector3">
            <a:avLst>
              <a:gd name="adj1" fmla="val 500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696"/>
          <p:cNvCxnSpPr/>
          <p:nvPr/>
        </p:nvCxnSpPr>
        <p:spPr>
          <a:xfrm>
            <a:off x="4101465" y="2112645"/>
            <a:ext cx="725170" cy="1143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694"/>
          <p:cNvCxnSpPr/>
          <p:nvPr/>
        </p:nvCxnSpPr>
        <p:spPr>
          <a:xfrm>
            <a:off x="3265805" y="2101850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Elbow Connector 20"/>
          <p:cNvCxnSpPr>
            <a:stCxn id="5" idx="3"/>
            <a:endCxn id="717" idx="0"/>
          </p:cNvCxnSpPr>
          <p:nvPr/>
        </p:nvCxnSpPr>
        <p:spPr>
          <a:xfrm rot="5400000" flipV="1">
            <a:off x="4801870" y="1619885"/>
            <a:ext cx="1689735" cy="3566795"/>
          </a:xfrm>
          <a:prstGeom prst="bentConnector3">
            <a:avLst>
              <a:gd name="adj1" fmla="val 50019"/>
            </a:avLst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7" name="Picture 56" descr="/Users/felix/Desktop/rgb input.pngrgb inpu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53" y="1689735"/>
            <a:ext cx="1310005" cy="869315"/>
          </a:xfrm>
          <a:prstGeom prst="rect">
            <a:avLst/>
          </a:prstGeom>
        </p:spPr>
      </p:pic>
      <p:sp>
        <p:nvSpPr>
          <p:cNvPr id="60" name="Shape 723"/>
          <p:cNvSpPr txBox="1"/>
          <p:nvPr/>
        </p:nvSpPr>
        <p:spPr>
          <a:xfrm>
            <a:off x="142240" y="253111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61" name="Shape 717"/>
          <p:cNvSpPr/>
          <p:nvPr/>
        </p:nvSpPr>
        <p:spPr>
          <a:xfrm>
            <a:off x="229870" y="1667510"/>
            <a:ext cx="1352550" cy="9017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2" name="Shape 717"/>
          <p:cNvSpPr/>
          <p:nvPr/>
        </p:nvSpPr>
        <p:spPr>
          <a:xfrm>
            <a:off x="204470" y="2569210"/>
            <a:ext cx="1369060" cy="857885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3" name="Elbow Connector 62"/>
          <p:cNvCxnSpPr>
            <a:stCxn id="61" idx="3"/>
            <a:endCxn id="687" idx="0"/>
          </p:cNvCxnSpPr>
          <p:nvPr/>
        </p:nvCxnSpPr>
        <p:spPr>
          <a:xfrm>
            <a:off x="1582420" y="2118360"/>
            <a:ext cx="531495" cy="317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Elbow Connector 64"/>
          <p:cNvCxnSpPr>
            <a:stCxn id="62" idx="3"/>
          </p:cNvCxnSpPr>
          <p:nvPr/>
        </p:nvCxnSpPr>
        <p:spPr>
          <a:xfrm>
            <a:off x="1573530" y="2998470"/>
            <a:ext cx="5847715" cy="1213485"/>
          </a:xfrm>
          <a:prstGeom prst="bentConnector3">
            <a:avLst>
              <a:gd name="adj1" fmla="val 102030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CA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27" y="5546661"/>
                <a:ext cx="2815590" cy="360045"/>
              </a:xfrm>
              <a:prstGeom prst="rect">
                <a:avLst/>
              </a:prstGeom>
              <a:blipFill rotWithShape="1">
                <a:blip r:embed="rId5"/>
                <a:stretch>
                  <a:fillRect l="-20" t="-159" r="20" b="1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0694 0.000000 " pathEditMode="relative" rAng="0" ptsTypes="">
                                      <p:cBhvr>
                                        <p:cTn id="9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186 L 0.001041 0.126297 " pathEditMode="relative" rAng="0" ptsTypes="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3981 L -0.000903 -0.180926 " pathEditMode="relative" rAng="0" ptsTypes="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463 L -0.002569 0.239074 " pathEditMode="relative" rAng="0" ptsTypes="">
                                      <p:cBhvr>
                                        <p:cTn id="4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87" grpId="1" animBg="1"/>
      <p:bldP spid="687" grpId="2" animBg="1"/>
      <p:bldP spid="687" grpId="3" animBg="1"/>
      <p:bldP spid="687" grpId="4" animBg="1"/>
      <p:bldP spid="728" grpId="0"/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8"/>
      <p:bldP spid="5" grpId="0" bldLvl="0" animBg="1"/>
      <p:bldP spid="60" grpId="0"/>
      <p:bldP spid="60" grpId="1"/>
      <p:bldP spid="60" grpId="2"/>
      <p:bldP spid="58" grpId="0"/>
      <p:bldP spid="58" grpId="1"/>
      <p:bldP spid="58" grpId="2"/>
      <p:bldP spid="60" grpId="3"/>
      <p:bldP spid="58" grpId="3"/>
      <p:bldP spid="61" grpId="0" bldLvl="0" animBg="1"/>
      <p:bldP spid="62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7" name="Chart 4"/>
          <p:cNvGraphicFramePr/>
          <p:nvPr/>
        </p:nvGraphicFramePr>
        <p:xfrm>
          <a:off x="247650" y="3773170"/>
          <a:ext cx="2320290" cy="234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de-DE" altLang="en-US" sz="2000">
                <a:sym typeface="+mn-ea"/>
              </a:rPr>
              <a:t>Iteration V: </a:t>
            </a:r>
            <a:r>
              <a:rPr lang="de-DE" altLang="en-US" sz="2000" dirty="0">
                <a:sym typeface="+mn-ea"/>
              </a:rPr>
              <a:t>Normal Loss &amp; Continuous Superpixel Loss</a:t>
            </a:r>
            <a:endParaRPr lang="de-DE" altLang="en-US" sz="2000" dirty="0" err="1"/>
          </a:p>
        </p:txBody>
      </p:sp>
      <p:graphicFrame>
        <p:nvGraphicFramePr>
          <p:cNvPr id="3" name="Chart 2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66725" y="1948945"/>
            <a:ext cx="2167256" cy="1319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600" b="1" dirty="0"/>
              <a:t>rel. Error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Текст 7"/>
          <p:cNvSpPr txBox="1"/>
          <p:nvPr/>
        </p:nvSpPr>
        <p:spPr>
          <a:xfrm>
            <a:off x="959450" y="4681978"/>
            <a:ext cx="1164908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en-US" sz="2800" b="1" dirty="0">
                <a:latin typeface="Open Sans" charset="0"/>
                <a:ea typeface="Open Sans" charset="0"/>
                <a:cs typeface="Open Sans" charset="0"/>
              </a:rPr>
              <a:t>-1</a:t>
            </a:r>
            <a:r>
              <a:rPr lang="en-US" sz="2800" b="1" dirty="0">
                <a:latin typeface="Open Sans" charset="0"/>
                <a:ea typeface="Open Sans" charset="0"/>
                <a:cs typeface="Open Sans" charset="0"/>
              </a:rPr>
              <a:t>0%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All Approaches</a:t>
            </a:r>
            <a:endParaRPr lang="en-US" dirty="0"/>
          </a:p>
        </p:txBody>
      </p:sp>
      <p:pic>
        <p:nvPicPr>
          <p:cNvPr id="12" name="Inhaltsplatzhalter 3"/>
          <p:cNvPicPr>
            <a:picLocks noGrp="1" noChangeAspect="1"/>
          </p:cNvPicPr>
          <p:nvPr/>
        </p:nvPicPr>
        <p:blipFill>
          <a:blip r:embed="rId1"/>
          <a:srcRect t="22518" b="62488"/>
          <a:stretch>
            <a:fillRect/>
          </a:stretch>
        </p:blipFill>
        <p:spPr>
          <a:xfrm>
            <a:off x="4107709" y="1196752"/>
            <a:ext cx="5026412" cy="24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251520" y="1484784"/>
          <a:ext cx="8640959" cy="477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12"/>
                <a:gridCol w="1609401"/>
                <a:gridCol w="2712355"/>
                <a:gridCol w="1440160"/>
                <a:gridCol w="707241"/>
                <a:gridCol w="1380990"/>
              </a:tblGrid>
              <a:tr h="479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400" dirty="0"/>
                        <a:t>Run</a:t>
                      </a:r>
                      <a:endParaRPr lang="de-D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Input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altLang="en-US" sz="1400" b="1" dirty="0">
                          <a:solidFill>
                            <a:srgbClr val="FFFFFF">
                              <a:alpha val="70000"/>
                            </a:srgbClr>
                          </a:solidFill>
                        </a:rPr>
                        <a:t>Architecture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Loss </a:t>
                      </a:r>
                      <a:r>
                        <a:rPr lang="de-DE" sz="1400" u="none" strike="noStrike" dirty="0" err="1">
                          <a:effectLst/>
                        </a:rPr>
                        <a:t>Function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Run-Time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/>
                        <a:t>absolute relative error</a:t>
                      </a:r>
                      <a:r>
                        <a:rPr lang="de-DE" altLang="en-US" sz="1400" dirty="0"/>
                        <a:t>*</a:t>
                      </a:r>
                      <a:endParaRPr lang="en-US" sz="1400" dirty="0"/>
                    </a:p>
                  </a:txBody>
                  <a:tcPr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0,115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22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0,141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50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0,123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24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0,142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17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14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0,138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RGB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Continous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15 h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0,443</a:t>
                      </a:r>
                      <a:endParaRPr lang="de-DE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loss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Cont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979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buFont typeface="+mj-lt"/>
                        <a:buNone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Binary + normal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2677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  <a:tr h="4509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RGB+Superpixel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Normal-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to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-Depth Block +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Averaging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Normal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based</a:t>
                      </a: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 on SP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baseline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3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Still </a:t>
                      </a:r>
                      <a:r>
                        <a:rPr lang="de-DE" altLang="en-US" sz="13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running</a:t>
                      </a:r>
                      <a:endParaRPr lang="de-DE" altLang="en-US" sz="13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 hMerge="1">
                  <a:tcPr marL="3810" marR="3810" marT="3810" marB="0" anchor="ctr"/>
                </a:tc>
              </a:tr>
            </a:tbl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07504" y="245959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7504" y="2780928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7504" y="4220582"/>
            <a:ext cx="4320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</a:t>
            </a:r>
            <a:r>
              <a:rPr lang="de-DE" altLang="en-US" sz="2000" dirty="0">
                <a:sym typeface="+mn-ea"/>
              </a:rPr>
              <a:t>I Compare Results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165" y="1506220"/>
            <a:ext cx="8608695" cy="929005"/>
            <a:chOff x="1814072" y="3582018"/>
            <a:chExt cx="2357804" cy="55400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4612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6725" y="1661795"/>
            <a:ext cx="8426450" cy="7988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800" b="1" dirty="0"/>
              <a:t>Evaluation of our result based on three test images</a:t>
            </a:r>
            <a:endParaRPr lang="en-US" sz="18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sz="1200" b="1" dirty="0">
                <a:solidFill>
                  <a:schemeClr val="tx1">
                    <a:alpha val="70000"/>
                  </a:schemeClr>
                </a:solidFill>
              </a:rPr>
              <a:t>chosen on criteria: close objetcs, open streets, buildings, street shields</a:t>
            </a:r>
            <a:endParaRPr lang="de-DE" altLang="en-US" sz="12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" name="Picture 2" descr="imag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91130"/>
            <a:ext cx="3900170" cy="1177290"/>
          </a:xfrm>
          <a:prstGeom prst="rect">
            <a:avLst/>
          </a:prstGeom>
        </p:spPr>
      </p:pic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3900170"/>
            <a:ext cx="3900170" cy="1178560"/>
          </a:xfrm>
          <a:prstGeom prst="rect">
            <a:avLst/>
          </a:prstGeom>
        </p:spPr>
      </p:pic>
      <p:pic>
        <p:nvPicPr>
          <p:cNvPr id="5" name="Picture 4" descr="imag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5162550"/>
            <a:ext cx="3899535" cy="1176655"/>
          </a:xfrm>
          <a:prstGeom prst="rect">
            <a:avLst/>
          </a:prstGeom>
        </p:spPr>
      </p:pic>
      <p:pic>
        <p:nvPicPr>
          <p:cNvPr id="6" name="Picture 5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21885" y="5162233"/>
            <a:ext cx="3900170" cy="117665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21885" y="3900488"/>
            <a:ext cx="3900170" cy="1177925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22520" y="2691765"/>
            <a:ext cx="3898265" cy="1176655"/>
          </a:xfrm>
          <a:prstGeom prst="rect">
            <a:avLst/>
          </a:prstGeom>
        </p:spPr>
      </p:pic>
      <p:sp>
        <p:nvSpPr>
          <p:cNvPr id="9" name="TextBox 18"/>
          <p:cNvSpPr txBox="1"/>
          <p:nvPr/>
        </p:nvSpPr>
        <p:spPr>
          <a:xfrm>
            <a:off x="6595745" y="2332355"/>
            <a:ext cx="396748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sz="1800" b="1" i="1" dirty="0"/>
              <a:t>Baseline</a:t>
            </a:r>
            <a:endParaRPr lang="de-DE" sz="1800" b="1" i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802890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Normal Decoder + Continuous Loss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4073208"/>
            <a:ext cx="3229610" cy="974090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Normal Decoder + Continuous Loss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573"/>
            <a:ext cx="3220085" cy="972185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Normal Decoder + Continuous Loss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5560" y="4072890"/>
            <a:ext cx="3132455" cy="944880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334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</a:t>
            </a:r>
            <a:r>
              <a:rPr lang="de-DE" altLang="en-US"/>
              <a:t>C</a:t>
            </a:r>
            <a:r>
              <a:rPr lang="en-US"/>
              <a:t>h + </a:t>
            </a:r>
            <a:r>
              <a:rPr lang="en-US">
                <a:solidFill>
                  <a:srgbClr val="92D050"/>
                </a:solidFill>
              </a:rPr>
              <a:t>Normal </a:t>
            </a:r>
            <a:r>
              <a:rPr lang="de-DE" altLang="en-US">
                <a:solidFill>
                  <a:srgbClr val="92D050"/>
                </a:solidFill>
              </a:rPr>
              <a:t>2 </a:t>
            </a:r>
            <a:r>
              <a:rPr lang="en-US">
                <a:solidFill>
                  <a:srgbClr val="92D050"/>
                </a:solidFill>
              </a:rPr>
              <a:t>D</a:t>
            </a:r>
            <a:r>
              <a:rPr lang="de-DE" altLang="en-US">
                <a:solidFill>
                  <a:srgbClr val="92D050"/>
                </a:solidFill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897380" y="3705225"/>
            <a:ext cx="790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4 </a:t>
            </a:r>
            <a:r>
              <a:rPr lang="de-DE"/>
              <a:t>C</a:t>
            </a:r>
            <a:r>
              <a:t>h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 </a:t>
            </a:r>
            <a:r>
              <a:t>+ </a:t>
            </a:r>
            <a:r>
              <a:rPr lang="de-DE">
                <a:solidFill>
                  <a:srgbClr val="FFC000"/>
                </a:solidFill>
              </a:rPr>
              <a:t>Superpixel Co</a:t>
            </a:r>
            <a:r>
              <a:rPr>
                <a:solidFill>
                  <a:srgbClr val="FFC000"/>
                </a:solidFill>
              </a:rPr>
              <a:t>tinuous Loss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305050" y="5018405"/>
            <a:ext cx="5762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4 </a:t>
            </a:r>
            <a:r>
              <a:rPr lang="de-DE" altLang="en-US">
                <a:sym typeface="+mn-ea"/>
              </a:rPr>
              <a:t>C</a:t>
            </a:r>
            <a:r>
              <a:rPr lang="en-US">
                <a:sym typeface="+mn-ea"/>
              </a:rPr>
              <a:t>h </a:t>
            </a:r>
            <a:r>
              <a:rPr lang="de-DE" altLang="en-US">
                <a:sym typeface="+mn-ea"/>
              </a:rPr>
              <a:t>(RGB + SP)</a:t>
            </a:r>
            <a:r>
              <a:rPr lang="en-US"/>
              <a:t> + </a:t>
            </a:r>
            <a:r>
              <a:rPr lang="en-US">
                <a:solidFill>
                  <a:srgbClr val="92D050"/>
                </a:solidFill>
                <a:sym typeface="+mn-ea"/>
              </a:rPr>
              <a:t>Normal 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2 </a:t>
            </a:r>
            <a:r>
              <a:rPr lang="en-US">
                <a:solidFill>
                  <a:srgbClr val="92D050"/>
                </a:solidFill>
                <a:sym typeface="+mn-ea"/>
              </a:rPr>
              <a:t>D</a:t>
            </a:r>
            <a:r>
              <a:rPr lang="de-DE" altLang="en-US">
                <a:solidFill>
                  <a:srgbClr val="92D050"/>
                </a:solidFill>
                <a:sym typeface="+mn-ea"/>
              </a:rPr>
              <a:t>epth Block</a:t>
            </a:r>
            <a:endParaRPr lang="de-DE" altLang="en-US">
              <a:solidFill>
                <a:srgbClr val="92D050"/>
              </a:solidFill>
            </a:endParaRPr>
          </a:p>
          <a:p>
            <a:r>
              <a:rPr lang="en-US"/>
              <a:t> 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45555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52210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3965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74840" y="286766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881495" y="5292725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53250" y="1581150"/>
            <a:ext cx="31305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71320" y="317119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77975" y="559625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49730" y="1884680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77975" y="4464685"/>
            <a:ext cx="727075" cy="50038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8" grpId="0" bldLvl="0" animBg="1"/>
      <p:bldP spid="26" grpId="0" bldLvl="0" animBg="1"/>
      <p:bldP spid="27" grpId="0" bldLvl="0" animBg="1"/>
      <p:bldP spid="31" grpId="0" bldLvl="0" animBg="1"/>
      <p:bldP spid="29" grpId="0" bldLvl="0" animBg="1"/>
      <p:bldP spid="30" grpId="0" bldLvl="0" animBg="1"/>
      <p:bldP spid="3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</a:t>
            </a:r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Demo II</a:t>
            </a:r>
            <a:endParaRPr lang="en-US" dirty="0"/>
          </a:p>
        </p:txBody>
      </p:sp>
      <p:pic>
        <p:nvPicPr>
          <p:cNvPr id="3" name="Picture 2" descr="/Users/felix/Google Drive/Uni/Master/Semester 2/Projektpraktikum Deep Learning in der Computer Vision_20-00-0980-pp/code/Deep-Learning-Lab/reference_code/monodepth2-master/test/Baseline/image3_disp.jpegimage3_dis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4550" y="1522095"/>
            <a:ext cx="3230245" cy="974725"/>
          </a:xfrm>
          <a:prstGeom prst="rect">
            <a:avLst/>
          </a:prstGeom>
        </p:spPr>
      </p:pic>
      <p:pic>
        <p:nvPicPr>
          <p:cNvPr id="7" name="Picture 6" descr="/Users/felix/Google Drive/Uni/Master/Semester 2/Projektpraktikum Deep Learning in der Computer Vision_20-00-0980-pp/code/Deep-Learning-Lab/reference_code/monodepth2-master/test/Baseline/image2_disp.jpegimage2_dis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1490" y="1522095"/>
            <a:ext cx="3220720" cy="972820"/>
          </a:xfrm>
          <a:prstGeom prst="rect">
            <a:avLst/>
          </a:prstGeom>
        </p:spPr>
      </p:pic>
      <p:pic>
        <p:nvPicPr>
          <p:cNvPr id="8" name="Picture 7" descr="/Users/felix/Google Drive/Uni/Master/Semester 2/Projektpraktikum Deep Learning in der Computer Vision_20-00-0980-pp/code/Deep-Learning-Lab/reference_code/monodepth2-master/test/Baseline/image1_disp.jpegimage1_dis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20" y="1522095"/>
            <a:ext cx="3133725" cy="946150"/>
          </a:xfrm>
          <a:prstGeom prst="rect">
            <a:avLst/>
          </a:prstGeom>
        </p:spPr>
      </p:pic>
      <p:pic>
        <p:nvPicPr>
          <p:cNvPr id="5" name="Picture 4" descr="/Users/felix/Google Drive/Uni/Master/Semester 2/Projektpraktikum Deep Learning in der Computer Vision_20-00-0980-pp/code/Deep-Learning-Lab/reference_code/monodepth2-master/test/3ch + Normal Decoder/image3_disp.jpegimage3_dis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0113" y="2797175"/>
            <a:ext cx="3229610" cy="974725"/>
          </a:xfrm>
          <a:prstGeom prst="rect">
            <a:avLst/>
          </a:prstGeom>
        </p:spPr>
      </p:pic>
      <p:pic>
        <p:nvPicPr>
          <p:cNvPr id="9" name="Picture 8" descr="/Users/felix/Google Drive/Uni/Master/Semester 2/Projektpraktikum Deep Learning in der Computer Vision_20-00-0980-pp/code/Deep-Learning-Lab/reference_code/monodepth2-master/test/3ch + Normal Decoder/image2_disp.jpegimage2_dis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87053" y="2797175"/>
            <a:ext cx="3220085" cy="972820"/>
          </a:xfrm>
          <a:prstGeom prst="rect">
            <a:avLst/>
          </a:prstGeom>
        </p:spPr>
      </p:pic>
      <p:pic>
        <p:nvPicPr>
          <p:cNvPr id="10" name="Picture 9" descr="/Users/felix/Google Drive/Uni/Master/Semester 2/Projektpraktikum Deep Learning in der Computer Vision_20-00-0980-pp/code/Deep-Learning-Lab/reference_code/monodepth2-master/test/3ch + Normal Decoder/image1_disp.jpegimage1_dis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75" y="2797493"/>
            <a:ext cx="3133725" cy="945515"/>
          </a:xfrm>
          <a:prstGeom prst="rect">
            <a:avLst/>
          </a:prstGeom>
        </p:spPr>
      </p:pic>
      <p:pic>
        <p:nvPicPr>
          <p:cNvPr id="11" name="Picture 10" descr="/Users/felix/Google Drive/Uni/Master/Semester 2/Projektpraktikum Deep Learning in der Computer Vision_20-00-0980-pp/code/Deep-Learning-Lab/reference_code/monodepth2-master/test/4ch + Depth Decoder/image3_disp.jpegimage3_dis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63603" y="4072255"/>
            <a:ext cx="3229610" cy="974725"/>
          </a:xfrm>
          <a:prstGeom prst="rect">
            <a:avLst/>
          </a:prstGeom>
        </p:spPr>
      </p:pic>
      <p:pic>
        <p:nvPicPr>
          <p:cNvPr id="12" name="Picture 11" descr="/Users/felix/Google Drive/Uni/Master/Semester 2/Projektpraktikum Deep Learning in der Computer Vision_20-00-0980-pp/code/Deep-Learning-Lab/reference_code/monodepth2-master/test/4ch + Depth Decoder/image2_disp.jpegimage2_disp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0543" y="4072255"/>
            <a:ext cx="3220085" cy="972820"/>
          </a:xfrm>
          <a:prstGeom prst="rect">
            <a:avLst/>
          </a:prstGeom>
        </p:spPr>
      </p:pic>
      <p:pic>
        <p:nvPicPr>
          <p:cNvPr id="13" name="Picture 12" descr="/Users/felix/Google Drive/Uni/Master/Semester 2/Projektpraktikum Deep Learning in der Computer Vision_20-00-0980-pp/code/Deep-Learning-Lab/reference_code/monodepth2-master/test/4ch + Depth Decoder/image1_disp.jpegimage1_disp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9685" y="4072573"/>
            <a:ext cx="3133725" cy="945515"/>
          </a:xfrm>
          <a:prstGeom prst="rect">
            <a:avLst/>
          </a:prstGeom>
        </p:spPr>
      </p:pic>
      <p:pic>
        <p:nvPicPr>
          <p:cNvPr id="14" name="Picture 13" descr="/Users/felix/Google Drive/Uni/Master/Semester 2/Projektpraktikum Deep Learning in der Computer Vision_20-00-0980-pp/code/Deep-Learning-Lab/reference_code/monodepth2-master/test/4ch + Normal Decoder/image3_disp.jpegimage3_disp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47093" y="5275580"/>
            <a:ext cx="3229610" cy="974725"/>
          </a:xfrm>
          <a:prstGeom prst="rect">
            <a:avLst/>
          </a:prstGeom>
        </p:spPr>
      </p:pic>
      <p:pic>
        <p:nvPicPr>
          <p:cNvPr id="15" name="Picture 14" descr="/Users/felix/Google Drive/Uni/Master/Semester 2/Projektpraktikum Deep Learning in der Computer Vision_20-00-0980-pp/code/Deep-Learning-Lab/reference_code/monodepth2-master/test/4ch + Normal Decoder/image2_disp.jpegimage2_dis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54033" y="5275580"/>
            <a:ext cx="3220085" cy="972820"/>
          </a:xfrm>
          <a:prstGeom prst="rect">
            <a:avLst/>
          </a:prstGeom>
        </p:spPr>
      </p:pic>
      <p:pic>
        <p:nvPicPr>
          <p:cNvPr id="16" name="Picture 15" descr="/Users/felix/Google Drive/Uni/Master/Semester 2/Projektpraktikum Deep Learning in der Computer Vision_20-00-0980-pp/code/Deep-Learning-Lab/reference_code/monodepth2-master/test/4ch + Normal Decoder/image1_disp.jpegimage1_dis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-36195" y="5275898"/>
            <a:ext cx="3133725" cy="94551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59735" y="25006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 ch + Normal Decoder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1498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Depth Decoder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2998470" y="4979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4 ch + Normal Decoder</a:t>
            </a:r>
            <a:endParaRPr lang="en-US"/>
          </a:p>
        </p:txBody>
      </p:sp>
      <p:pic>
        <p:nvPicPr>
          <p:cNvPr id="20" name="Picture 19" descr="/Users/felix/Google Drive/Uni/Master/Semester 2/Projektpraktikum Deep Learning in der Computer Vision_20-00-0980-pp/code/Deep-Learning-Lab/reference_code/monodepth2-master/test/image3.jpgimage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980113" y="429260"/>
            <a:ext cx="3229610" cy="974725"/>
          </a:xfrm>
          <a:prstGeom prst="rect">
            <a:avLst/>
          </a:prstGeom>
        </p:spPr>
      </p:pic>
      <p:pic>
        <p:nvPicPr>
          <p:cNvPr id="21" name="Picture 20" descr="/Users/felix/Google Drive/Uni/Master/Semester 2/Projektpraktikum Deep Learning in der Computer Vision_20-00-0980-pp/code/Deep-Learning-Lab/reference_code/monodepth2-master/test/image2.jpgimage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87053" y="429260"/>
            <a:ext cx="3220085" cy="972820"/>
          </a:xfrm>
          <a:prstGeom prst="rect">
            <a:avLst/>
          </a:prstGeom>
        </p:spPr>
      </p:pic>
      <p:pic>
        <p:nvPicPr>
          <p:cNvPr id="22" name="Picture 21" descr="/Users/felix/Google Drive/Uni/Master/Semester 2/Projektpraktikum Deep Learning in der Computer Vision_20-00-0980-pp/code/Deep-Learning-Lab/reference_code/monodepth2-master/test/image1.jpgimage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-3175" y="429578"/>
            <a:ext cx="3133725" cy="9455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-58420" y="0"/>
            <a:ext cx="9599295" cy="7172960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9750" y="2608580"/>
            <a:ext cx="8402320" cy="1508760"/>
            <a:chOff x="1814072" y="3562500"/>
            <a:chExt cx="2325277" cy="2620163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687112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Depth Maps are </a:t>
              </a: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far from perfect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 in genereal (missing shields) 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Normal Approach shows </a:t>
              </a:r>
              <a:r>
                <a:rPr lang="de-DE" altLang="en-US" sz="1400" u="sng" dirty="0">
                  <a:solidFill>
                    <a:schemeClr val="tx1"/>
                  </a:solidFill>
                  <a:effectLst/>
                  <a:sym typeface="+mn-ea"/>
                </a:rPr>
                <a:t>windows as one plane</a:t>
              </a:r>
              <a:endParaRPr lang="de-DE" altLang="en-US" sz="1400" u="sng" dirty="0">
                <a:solidFill>
                  <a:schemeClr val="tx1"/>
                </a:solidFill>
                <a:effectLst/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Building border tend to be sharper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ctr">
                <a:buAutoNum type="arabicPeriod"/>
              </a:pPr>
              <a:r>
                <a:rPr lang="de-DE" altLang="en-US" sz="1400" u="sng" dirty="0">
                  <a:solidFill>
                    <a:schemeClr val="tx1"/>
                  </a:solidFill>
                  <a:sym typeface="+mn-ea"/>
                </a:rPr>
                <a:t>Superpixel and Continuous Loss 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most promising loss results - final depth maps are still pending unfortunately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" name="Rectangle 34"/>
            <p:cNvSpPr/>
            <p:nvPr/>
          </p:nvSpPr>
          <p:spPr>
            <a:xfrm flipV="1">
              <a:off x="1814072" y="3562500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23" name="Text Box 22"/>
          <p:cNvSpPr txBox="1"/>
          <p:nvPr/>
        </p:nvSpPr>
        <p:spPr>
          <a:xfrm>
            <a:off x="3567430" y="2762885"/>
            <a:ext cx="142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Conclusion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incl. Goal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358775" y="1578610"/>
            <a:ext cx="84791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Why is Depth important?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autonomous driving, visual filter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mono: automotive (cost efficient), medical (space restriction), mobile (space restriction)</a:t>
            </a:r>
            <a:endParaRPr lang="de-DE" altLang="en-US" sz="1600" dirty="0">
              <a:sym typeface="+mn-ea"/>
            </a:endParaRPr>
          </a:p>
          <a:p>
            <a:pPr marL="285750" lvl="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groundtruth data hard to obtain (lidar is sparse), stereo is rare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8775" y="3015615"/>
            <a:ext cx="87814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u="sng" dirty="0">
                <a:sym typeface="+mn-ea"/>
              </a:rPr>
              <a:t>History</a:t>
            </a:r>
            <a:endParaRPr lang="en-US" u="sng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Eigen [1] </a:t>
            </a:r>
            <a:r>
              <a:rPr lang="de-DE" altLang="en-US" sz="1600" i="1" dirty="0">
                <a:sym typeface="+mn-ea"/>
              </a:rPr>
              <a:t>2014 </a:t>
            </a:r>
            <a:r>
              <a:rPr lang="de-DE" altLang="en-US" sz="1600" dirty="0">
                <a:sym typeface="+mn-ea"/>
              </a:rPr>
              <a:t>(supervised, introduced autoencoder)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Deep 3D [6], Garg [7], Godard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[8](unsupervised, Disparity, Left Right Consistency)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Zhou </a:t>
            </a:r>
            <a:r>
              <a:rPr lang="de-DE" altLang="en-US" sz="1600" i="1" dirty="0">
                <a:sym typeface="+mn-ea"/>
              </a:rPr>
              <a:t>2017 </a:t>
            </a:r>
            <a:r>
              <a:rPr lang="de-DE" altLang="en-US" sz="1600" dirty="0">
                <a:sym typeface="+mn-ea"/>
              </a:rPr>
              <a:t>[3] (Camera Pose Estimation and novel view synthesis)</a:t>
            </a:r>
            <a:endParaRPr lang="de-DE" altLang="en-US" sz="1600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 dirty="0">
                <a:sym typeface="+mn-ea"/>
              </a:rPr>
              <a:t>Godard </a:t>
            </a:r>
            <a:r>
              <a:rPr lang="de-DE" altLang="en-US" sz="1600" i="1" dirty="0">
                <a:sym typeface="+mn-ea"/>
              </a:rPr>
              <a:t>2019 </a:t>
            </a:r>
            <a:r>
              <a:rPr lang="de-DE" altLang="en-US" sz="1600" dirty="0">
                <a:sym typeface="+mn-ea"/>
              </a:rPr>
              <a:t>[9] (Occlusion sensitive and edge sensitive)</a:t>
            </a:r>
            <a:br>
              <a:rPr lang="de-DE" altLang="en-US" dirty="0">
                <a:sym typeface="+mn-ea"/>
              </a:rPr>
            </a:br>
            <a:endParaRPr lang="de-DE" altLang="en-US" dirty="0">
              <a:sym typeface="+mn-e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35610" y="4688840"/>
            <a:ext cx="8402320" cy="1437005"/>
            <a:chOff x="1814072" y="3437888"/>
            <a:chExt cx="2325277" cy="2495551"/>
          </a:xfrm>
          <a:effectLst/>
        </p:grpSpPr>
        <p:sp>
          <p:nvSpPr>
            <p:cNvPr id="34" name="Rectangle 33"/>
            <p:cNvSpPr/>
            <p:nvPr/>
          </p:nvSpPr>
          <p:spPr>
            <a:xfrm>
              <a:off x="1814072" y="3437888"/>
              <a:ext cx="2325277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71755" tIns="71755" rIns="180000" bIns="36195" rtlCol="0" anchor="b"/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de-DE" altLang="en-US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ts val="1000"/>
                </a:spcBef>
              </a:pPr>
              <a:endParaRPr lang="en-US" sz="1800" b="1" dirty="0">
                <a:solidFill>
                  <a:schemeClr val="tx1"/>
                </a:solidFill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improve depth (via surface normal and superpixels)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include normal estimation inside the architecture</a:t>
              </a:r>
              <a:endParaRPr lang="de-DE" altLang="en-US" sz="1400" dirty="0">
                <a:solidFill>
                  <a:schemeClr val="tx1"/>
                </a:solidFill>
                <a:sym typeface="+mn-ea"/>
              </a:endParaRPr>
            </a:p>
            <a:p>
              <a:pPr marL="342900" indent="-342900" algn="l">
                <a:buAutoNum type="arabicPeriod"/>
              </a:pP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show that it is possibility to directly estimate plane coefficients using CNNs</a:t>
              </a:r>
              <a:br>
                <a:rPr lang="de-DE" altLang="en-US" sz="1400" dirty="0">
                  <a:solidFill>
                    <a:schemeClr val="tx1"/>
                  </a:solidFill>
                  <a:sym typeface="+mn-ea"/>
                </a:rPr>
              </a:br>
              <a:endParaRPr lang="de-DE" altLang="en-US" sz="1400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 flipV="1">
              <a:off x="1814072" y="3437888"/>
              <a:ext cx="2325277" cy="516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4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49580" y="4843145"/>
            <a:ext cx="690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altLang="en-US" b="1" dirty="0">
                <a:sym typeface="+mn-ea"/>
              </a:rPr>
              <a:t>Goal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5. </a:t>
            </a:r>
            <a:r>
              <a:rPr lang="de-DE" dirty="0"/>
              <a:t>F</a:t>
            </a:r>
            <a:r>
              <a:rPr lang="de-DE" altLang="en-US" dirty="0"/>
              <a:t>urther a</a:t>
            </a:r>
            <a:r>
              <a:rPr lang="en-US" dirty="0"/>
              <a:t>pproaches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>
                <a:sym typeface="+mn-ea"/>
              </a:rPr>
              <a:t>Improvement of Loss </a:t>
            </a:r>
            <a:endParaRPr lang="de-DE" altLang="en-US" sz="2000" dirty="0">
              <a:sym typeface="+mn-ea"/>
            </a:endParaRPr>
          </a:p>
        </p:txBody>
      </p:sp>
      <p:sp>
        <p:nvSpPr>
          <p:cNvPr id="9" name="Content Placeholder 3"/>
          <p:cNvSpPr/>
          <p:nvPr/>
        </p:nvSpPr>
        <p:spPr>
          <a:xfrm>
            <a:off x="287655" y="1432560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altLang="en-US"/>
              <a:t>Use centroid information for superface surface modifikation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12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5835" y="2281555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142490" y="1933575"/>
            <a:ext cx="5431790" cy="2133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18335" y="2594610"/>
            <a:ext cx="681355" cy="825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59675" y="266255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694"/>
          <p:cNvCxnSpPr/>
          <p:nvPr/>
        </p:nvCxnSpPr>
        <p:spPr>
          <a:xfrm>
            <a:off x="4966335" y="3549015"/>
            <a:ext cx="2260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723"/>
          <p:cNvSpPr txBox="1"/>
          <p:nvPr/>
        </p:nvSpPr>
        <p:spPr>
          <a:xfrm>
            <a:off x="7576820" y="290322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Depth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25" name="Content Placeholder 3"/>
          <p:cNvSpPr/>
          <p:nvPr/>
        </p:nvSpPr>
        <p:spPr>
          <a:xfrm>
            <a:off x="356235" y="4318635"/>
            <a:ext cx="7748905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altLang="en-US"/>
              <a:t>Learn Superpixel with hyperparameter an learning part itself</a:t>
            </a: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  <a:p>
            <a:pPr marL="457200" indent="-457200">
              <a:buAutoNum type="arabicPeriod" startAt="3"/>
            </a:pPr>
            <a:endParaRPr lang="de-DE" altLang="en-US" b="1"/>
          </a:p>
        </p:txBody>
      </p:sp>
      <p:pic>
        <p:nvPicPr>
          <p:cNvPr id="29" name="Shape 685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962660" y="5095875"/>
            <a:ext cx="952500" cy="62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694"/>
          <p:cNvCxnSpPr/>
          <p:nvPr/>
        </p:nvCxnSpPr>
        <p:spPr>
          <a:xfrm>
            <a:off x="1900555" y="5408295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Rounded Rectangle 30"/>
          <p:cNvSpPr/>
          <p:nvPr/>
        </p:nvSpPr>
        <p:spPr>
          <a:xfrm>
            <a:off x="2411095" y="4820920"/>
            <a:ext cx="4752340" cy="1210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Superpixel Sampling Network (SSN)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868295" y="5149850"/>
            <a:ext cx="1800225" cy="5524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Deep Network</a:t>
            </a:r>
            <a:endParaRPr lang="de-DE" alt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1095" y="5426075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139055" y="5139690"/>
            <a:ext cx="1800225" cy="5359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differentiable SLIC</a:t>
            </a:r>
            <a:endParaRPr lang="de-DE" alt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668520" y="5407660"/>
            <a:ext cx="45720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39280" y="5426075"/>
            <a:ext cx="240665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5095875"/>
            <a:ext cx="934085" cy="611505"/>
          </a:xfrm>
          <a:prstGeom prst="rect">
            <a:avLst/>
          </a:prstGeom>
        </p:spPr>
      </p:pic>
      <p:cxnSp>
        <p:nvCxnSpPr>
          <p:cNvPr id="38" name="Shape 694"/>
          <p:cNvCxnSpPr>
            <a:endCxn id="37" idx="1"/>
          </p:cNvCxnSpPr>
          <p:nvPr/>
        </p:nvCxnSpPr>
        <p:spPr>
          <a:xfrm flipV="1">
            <a:off x="7179945" y="5473700"/>
            <a:ext cx="620395" cy="698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hape 723"/>
          <p:cNvSpPr txBox="1"/>
          <p:nvPr/>
        </p:nvSpPr>
        <p:spPr>
          <a:xfrm>
            <a:off x="754380" y="578929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40" name="Shape 723"/>
          <p:cNvSpPr txBox="1"/>
          <p:nvPr/>
        </p:nvSpPr>
        <p:spPr>
          <a:xfrm>
            <a:off x="7573645" y="571754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improved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5207000" y="3065145"/>
            <a:ext cx="2298065" cy="847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40" y="2259965"/>
            <a:ext cx="1202055" cy="805180"/>
          </a:xfrm>
          <a:prstGeom prst="rect">
            <a:avLst/>
          </a:prstGeom>
        </p:spPr>
      </p:pic>
      <p:sp>
        <p:nvSpPr>
          <p:cNvPr id="687" name="Shape 687"/>
          <p:cNvSpPr/>
          <p:nvPr/>
        </p:nvSpPr>
        <p:spPr>
          <a:xfrm rot="16200000">
            <a:off x="2684500" y="2070317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4" name="Straight Connector 43"/>
          <p:cNvCxnSpPr/>
          <p:nvPr/>
        </p:nvCxnSpPr>
        <p:spPr>
          <a:xfrm rot="5400000" flipV="1">
            <a:off x="2665730" y="208534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4264660" y="195326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6" name="Shape 694"/>
          <p:cNvCxnSpPr/>
          <p:nvPr/>
        </p:nvCxnSpPr>
        <p:spPr>
          <a:xfrm>
            <a:off x="3782060" y="260667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Text Box 46"/>
          <p:cNvSpPr txBox="1"/>
          <p:nvPr/>
        </p:nvSpPr>
        <p:spPr>
          <a:xfrm>
            <a:off x="5165725" y="2456180"/>
            <a:ext cx="2607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Centroid Normal </a:t>
            </a:r>
            <a:endParaRPr lang="de-DE" altLang="en-US">
              <a:solidFill>
                <a:schemeClr val="accent2"/>
              </a:solidFill>
              <a:sym typeface="+mn-ea"/>
            </a:endParaRPr>
          </a:p>
          <a:p>
            <a:pPr algn="ctr"/>
            <a:r>
              <a:rPr lang="de-DE" altLang="en-US">
                <a:solidFill>
                  <a:schemeClr val="accent2"/>
                </a:solidFill>
                <a:sym typeface="+mn-ea"/>
              </a:rPr>
              <a:t>Averaging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105660" y="26028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58110" y="25863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hape 694"/>
          <p:cNvCxnSpPr>
            <a:endCxn id="56" idx="0"/>
          </p:cNvCxnSpPr>
          <p:nvPr/>
        </p:nvCxnSpPr>
        <p:spPr>
          <a:xfrm>
            <a:off x="4426585" y="2907030"/>
            <a:ext cx="0" cy="1943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3221355"/>
            <a:ext cx="934085" cy="611505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3886200" y="310134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13" name="Shape 694"/>
          <p:cNvCxnSpPr>
            <a:endCxn id="56" idx="1"/>
          </p:cNvCxnSpPr>
          <p:nvPr/>
        </p:nvCxnSpPr>
        <p:spPr>
          <a:xfrm>
            <a:off x="2142490" y="3549650"/>
            <a:ext cx="174371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723"/>
          <p:cNvSpPr txBox="1"/>
          <p:nvPr/>
        </p:nvSpPr>
        <p:spPr>
          <a:xfrm>
            <a:off x="754380" y="28314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59" name="Shape 723"/>
          <p:cNvSpPr txBox="1"/>
          <p:nvPr/>
        </p:nvSpPr>
        <p:spPr>
          <a:xfrm>
            <a:off x="739140" y="38328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915160" y="3541395"/>
            <a:ext cx="212090" cy="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39" grpId="0"/>
      <p:bldP spid="39" grpId="1"/>
      <p:bldP spid="39" grpId="2"/>
      <p:bldP spid="40" grpId="0"/>
      <p:bldP spid="40" grpId="1"/>
      <p:bldP spid="40" grpId="2"/>
      <p:bldP spid="687" grpId="0" animBg="1"/>
      <p:bldP spid="687" grpId="1" animBg="1"/>
      <p:bldP spid="687" grpId="2" animBg="1"/>
      <p:bldP spid="687" grpId="3" animBg="1"/>
      <p:bldP spid="687" grpId="4" animBg="1"/>
      <p:bldP spid="9" grpId="1" bldLvl="0" animBg="1"/>
      <p:bldP spid="14" grpId="1" bldLvl="0" animBg="1"/>
      <p:bldP spid="28" grpId="4"/>
      <p:bldP spid="687" grpId="6" bldLvl="0" animBg="1"/>
      <p:bldP spid="45" grpId="1" bldLvl="0" animBg="1"/>
      <p:bldP spid="47" grpId="1"/>
      <p:bldP spid="25" grpId="0" bldLvl="0" animBg="1"/>
      <p:bldP spid="31" grpId="0" bldLvl="0" animBg="1"/>
      <p:bldP spid="32" grpId="0" bldLvl="0" animBg="1"/>
      <p:bldP spid="34" grpId="0" bldLvl="0" animBg="1"/>
      <p:bldP spid="39" grpId="3"/>
      <p:bldP spid="40" grpId="3"/>
      <p:bldP spid="56" grpId="0" bldLvl="0" animBg="1"/>
      <p:bldP spid="58" grpId="0"/>
      <p:bldP spid="58" grpId="1"/>
      <p:bldP spid="58" grpId="2"/>
      <p:bldP spid="58" grpId="4"/>
      <p:bldP spid="59" grpId="0"/>
      <p:bldP spid="59" grpId="1"/>
      <p:bldP spid="59" grpId="2"/>
      <p:bldP spid="5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6. </a:t>
            </a:r>
            <a:r>
              <a:rPr lang="en-US" dirty="0"/>
              <a:t>Review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45" y="1619885"/>
            <a:ext cx="6653530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Understanding the </a:t>
            </a:r>
            <a:r>
              <a:rPr lang="de-DE" u="sng">
                <a:solidFill>
                  <a:schemeClr val="tx1"/>
                </a:solidFill>
              </a:rPr>
              <a:t>literature </a:t>
            </a:r>
            <a:r>
              <a:rPr lang="de-DE">
                <a:solidFill>
                  <a:schemeClr val="tx1"/>
                </a:solidFill>
              </a:rPr>
              <a:t>and getting acquainted with a deep learning library (PyTorch)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Prepare the </a:t>
            </a:r>
            <a:r>
              <a:rPr lang="de-DE" u="sng">
                <a:solidFill>
                  <a:schemeClr val="tx1"/>
                </a:solidFill>
              </a:rPr>
              <a:t>dataset</a:t>
            </a:r>
            <a:r>
              <a:rPr lang="de-DE">
                <a:solidFill>
                  <a:schemeClr val="tx1"/>
                </a:solidFill>
              </a:rPr>
              <a:t> and run</a:t>
            </a:r>
            <a:r>
              <a:rPr lang="de-DE">
                <a:sym typeface="+mn-ea"/>
              </a:rPr>
              <a:t> </a:t>
            </a:r>
            <a:r>
              <a:rPr lang="de-DE" u="sng">
                <a:sym typeface="+mn-ea"/>
              </a:rPr>
              <a:t>baseline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Choose perfered </a:t>
            </a:r>
            <a:r>
              <a:rPr lang="de-DE" u="sng">
                <a:solidFill>
                  <a:schemeClr val="tx1"/>
                </a:solidFill>
              </a:rPr>
              <a:t>superpixel </a:t>
            </a:r>
            <a:r>
              <a:rPr lang="de-DE">
                <a:solidFill>
                  <a:schemeClr val="tx1"/>
                </a:solidFill>
              </a:rPr>
              <a:t>generation algorithm and generate new dataset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create new </a:t>
            </a:r>
            <a:r>
              <a:rPr lang="de-DE" u="sng">
                <a:solidFill>
                  <a:schemeClr val="tx1"/>
                </a:solidFill>
              </a:rPr>
              <a:t>loss functions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train the network to estimate the </a:t>
            </a:r>
            <a:r>
              <a:rPr lang="de-DE" u="sng">
                <a:solidFill>
                  <a:schemeClr val="tx1"/>
                </a:solidFill>
              </a:rPr>
              <a:t>plane coefficient</a:t>
            </a:r>
            <a:r>
              <a:rPr lang="de-DE">
                <a:solidFill>
                  <a:schemeClr val="tx1"/>
                </a:solidFill>
              </a:rPr>
              <a:t> of each superpixel 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Evaluate the result on </a:t>
            </a:r>
            <a:r>
              <a:rPr lang="de-DE" u="sng">
                <a:solidFill>
                  <a:schemeClr val="tx1"/>
                </a:solidFill>
              </a:rPr>
              <a:t>public benchmark datasets</a:t>
            </a:r>
            <a:endParaRPr lang="de-DE" u="sng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u="sng">
                <a:solidFill>
                  <a:schemeClr val="tx1"/>
                </a:solidFill>
              </a:rPr>
              <a:t>beat </a:t>
            </a:r>
            <a:r>
              <a:rPr lang="de-DE">
                <a:solidFill>
                  <a:schemeClr val="tx1"/>
                </a:solidFill>
              </a:rPr>
              <a:t>current network error score</a:t>
            </a:r>
            <a:endParaRPr lang="de-DE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>
                <a:solidFill>
                  <a:schemeClr val="tx1"/>
                </a:solidFill>
              </a:rPr>
              <a:t>Writing of a </a:t>
            </a:r>
            <a:r>
              <a:rPr lang="de-DE" u="sng">
                <a:solidFill>
                  <a:schemeClr val="tx1"/>
                </a:solidFill>
              </a:rPr>
              <a:t>report</a:t>
            </a:r>
            <a:endParaRPr lang="de-DE" u="sng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34250" y="175641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317740" y="252920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356475" y="303022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17740" y="36601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84720" y="545465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38060" y="5100320"/>
            <a:ext cx="3429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/>
        </p:nvSpPr>
        <p:spPr>
          <a:xfrm>
            <a:off x="7388860" y="5076190"/>
            <a:ext cx="361950" cy="590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90204" pitchFamily="34" charset="0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312025" y="4330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92D050"/>
                </a:solidFill>
                <a:cs typeface="Arial" panose="020B0604020202090204" pitchFamily="34" charset="0"/>
              </a:rPr>
              <a:t>√</a:t>
            </a:r>
            <a:endParaRPr lang="en-US" sz="2000" b="1">
              <a:solidFill>
                <a:srgbClr val="92D050"/>
              </a:solidFill>
              <a:cs typeface="Arial" panose="020B060402020209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12025" y="5819140"/>
            <a:ext cx="449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solidFill>
                  <a:srgbClr val="E9503E"/>
                </a:solidFill>
              </a:rPr>
              <a:t>×</a:t>
            </a:r>
            <a:endParaRPr lang="en-US" sz="3600" b="1">
              <a:solidFill>
                <a:srgbClr val="E9503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3" grpId="0"/>
      <p:bldP spid="14" grpId="0" bldLvl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/>
              <a:t>Literature</a:t>
            </a:r>
            <a:endParaRPr lang="de-D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" y="1619885"/>
            <a:ext cx="8449945" cy="4479925"/>
          </a:xfrm>
        </p:spPr>
        <p:txBody>
          <a:bodyPr/>
          <a:p>
            <a:r>
              <a:rPr lang="de-DE" altLang="en-US" sz="1000"/>
              <a:t>[1] </a:t>
            </a:r>
            <a:r>
              <a:rPr lang="en-US" sz="1000"/>
              <a:t>D Eigen, C Puhrsch, and R Fergus. Depth map prediction from a single image using a multi-scale deep network.In Advances in Neural Information Processing Systems, 2014.</a:t>
            </a:r>
            <a:endParaRPr lang="en-US" sz="1000"/>
          </a:p>
          <a:p>
            <a:r>
              <a:rPr lang="de-DE" altLang="en-US" sz="1000"/>
              <a:t>[2] </a:t>
            </a:r>
            <a:r>
              <a:rPr lang="en-US" sz="1000"/>
              <a:t>A. Geiger, P. Lenz and R. Urtasun, "Are we ready for autonomous driving? The KITTI vision benchmark suite," 2012 IEEE Conference on Computer Vision and Pattern Recognition, Providence, RI, 2012, pp. 3354-3361.</a:t>
            </a:r>
            <a:endParaRPr lang="en-US" sz="1000"/>
          </a:p>
          <a:p>
            <a:r>
              <a:rPr lang="de-DE" altLang="en-US" sz="1000"/>
              <a:t>[3] </a:t>
            </a:r>
            <a:r>
              <a:rPr lang="en-US" sz="1000"/>
              <a:t>Tinghui Zhou, Matthew Brown, Noah Snavely, David Lowe</a:t>
            </a:r>
            <a:r>
              <a:rPr lang="de-DE" altLang="en-US" sz="1000"/>
              <a:t>, “Unsupervised Learning of Depth and Ego-Motion” from Video  i</a:t>
            </a:r>
            <a:r>
              <a:rPr lang="en-US" sz="1000"/>
              <a:t>n CVPR 2017</a:t>
            </a:r>
            <a:endParaRPr lang="en-US" sz="1000"/>
          </a:p>
          <a:p>
            <a:r>
              <a:rPr lang="de-DE" altLang="en-US" sz="1000"/>
              <a:t>[4] D. Stutz, A. Hermans, B.Leibe, </a:t>
            </a:r>
            <a:r>
              <a:rPr lang="en-US" sz="1000"/>
              <a:t>Superpixels: An Evaluation of the State-of-the-Art</a:t>
            </a:r>
            <a:endParaRPr lang="en-US" sz="1000"/>
          </a:p>
          <a:p>
            <a:r>
              <a:rPr lang="de-DE" altLang="en-US" sz="1000"/>
              <a:t>[5] </a:t>
            </a:r>
            <a:r>
              <a:rPr lang="en-US" sz="1000"/>
              <a:t>Murong Wang, Xiabi Liu, Yixuan Gao, Xiao Ma, Nouman Q. Soomro, Superpixel segmentation: A benchmark, Signal Processing: Imag</a:t>
            </a:r>
            <a:r>
              <a:rPr lang="de-DE" altLang="en-US" sz="1000"/>
              <a:t>e </a:t>
            </a:r>
            <a:r>
              <a:rPr lang="en-US" sz="1000"/>
              <a:t>Communication, Volume 56, 2017, Pages 28-39,</a:t>
            </a:r>
            <a:endParaRPr lang="en-US" sz="1000"/>
          </a:p>
          <a:p>
            <a:r>
              <a:rPr lang="de-DE" altLang="en-US" sz="1000"/>
              <a:t>[6] </a:t>
            </a:r>
            <a:r>
              <a:rPr lang="en-US" sz="1000"/>
              <a:t>Junyuan Xie and Ross Girshick and Ali Farhadi</a:t>
            </a:r>
            <a:r>
              <a:rPr lang="de-DE" altLang="en-US" sz="1000"/>
              <a:t>, Deep3D: Fully Automatic 2D-to-3D Video Conversion with Deep Convolutional Neural Networks, 2016</a:t>
            </a:r>
            <a:endParaRPr lang="de-DE" altLang="en-US" sz="1000"/>
          </a:p>
          <a:p>
            <a:r>
              <a:rPr lang="de-DE" altLang="en-US" sz="1000"/>
              <a:t>[7] Ravi Garg and Vijay Kumar BG and Gustavo Carneiro and Ian Reid, Unsupervised CNN for Single View Depth Estimation: Geometry to the Rescue, 2016</a:t>
            </a:r>
            <a:endParaRPr lang="de-DE" altLang="en-US" sz="1000"/>
          </a:p>
          <a:p>
            <a:r>
              <a:rPr lang="de-DE" altLang="en-US" sz="1000"/>
              <a:t>[8] Clément Godard and Oisin Mac Aodha and Gabriel J. Brostow, Unsupervised Monocular Depth Estimation with Left-Right Consistency, 2016</a:t>
            </a:r>
            <a:endParaRPr lang="de-DE" altLang="en-US" sz="1000"/>
          </a:p>
          <a:p>
            <a:r>
              <a:rPr lang="de-DE" altLang="en-US" sz="1000"/>
              <a:t>[9]  Clement Godard and Oisin Mac Aodha and Michael Firman and Gabriel J. Brostow, Digging into Self-Supervised Monocular Depth Prediction, 2019</a:t>
            </a:r>
            <a:endParaRPr lang="de-DE" altLang="en-US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7. Backup Slides</a:t>
            </a:r>
            <a:endParaRPr lang="de-DE" alt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Net Detail View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Superpixel Benchmark Paramter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Metrics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12" name="Rechteck 11"/>
          <p:cNvSpPr/>
          <p:nvPr/>
        </p:nvSpPr>
        <p:spPr>
          <a:xfrm>
            <a:off x="2068830" y="3822065"/>
            <a:ext cx="5040630" cy="64833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51460" y="4807585"/>
            <a:ext cx="3761105" cy="97091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51520" y="1550807"/>
            <a:ext cx="3286092" cy="97092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charset="0"/>
                        </a:rPr>
                        <m:t>𝐿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= 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𝜇</m:t>
                      </m:r>
                      <m:r>
                        <a:rPr lang="de-DE" sz="2000" b="0" i="1" smtClean="0">
                          <a:latin typeface="Cambria Math" panose="02040503050406030204" charset="0"/>
                        </a:rPr>
                        <m:t>∗</m:t>
                      </m:r>
                      <m:r>
                        <a:rPr lang="en-US" altLang="de-DE" sz="2000" b="0" i="1" smtClean="0">
                          <a:latin typeface="Cambria Math" panose="02040503050406030204" charset="0"/>
                        </a:rPr>
                        <m:t>𝑚𝑖𝑛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 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𝑆𝑆𝐼𝑀</m:t>
                              </m:r>
                              <m:d>
                                <m:d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→</m:t>
                                      </m:r>
                                      <m:sSup>
                                        <m:sSupPr>
                                          <m:ctrlP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sz="2000" i="1">
                                              <a:latin typeface="Cambria Math" panose="02040503050406030204" charset="0"/>
                                            </a:rPr>
                                            <m:t>′  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2000" b="0" i="1" smtClean="0">
                              <a:latin typeface="Cambria Math" panose="02040503050406030204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de-DE" sz="2000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𝑡</m:t>
                                  </m:r>
                                  <m:r>
                                    <a:rPr lang="de-DE" sz="2000" i="1">
                                      <a:latin typeface="Cambria Math" panose="02040503050406030204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sz="2000" i="1">
                                          <a:latin typeface="Cambria Math" panose="02040503050406030204" charset="0"/>
                                        </a:rPr>
                                        <m:t>′  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000" b="0" i="1" dirty="0">
                  <a:latin typeface="Cambria Math" panose="02040503050406030204" charset="0"/>
                </a:endParaRPr>
              </a:p>
              <a:p>
                <a:endParaRPr lang="de-DE" sz="2000" b="0" i="1" dirty="0">
                  <a:latin typeface="Cambria Math" panose="02040503050406030204" charset="0"/>
                </a:endParaRPr>
              </a:p>
              <a:p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+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 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82" y="3151128"/>
                <a:ext cx="6984776" cy="1216025"/>
              </a:xfrm>
              <a:prstGeom prst="rect">
                <a:avLst/>
              </a:prstGeom>
              <a:blipFill rotWithShape="1">
                <a:blip r:embed="rId1"/>
                <a:stretch>
                  <a:fillRect l="-1" t="-21" r="7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de-DE" i="1">
                            <a:latin typeface="Cambria Math" panose="02040503050406030204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charset="0"/>
                              </a:rPr>
                              <m:t>′  </m:t>
                            </m:r>
                          </m:sup>
                        </m:sSup>
                      </m:sub>
                    </m:sSub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_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𝑝𝑟𝑜𝑗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𝑫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𝑻</m:t>
                        </m:r>
                      </m:e>
                      <m:sub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𝒕</m:t>
                        </m:r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→</m:t>
                        </m:r>
                        <m:sSup>
                          <m:sSup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charset="0"/>
                          </a:rPr>
                          <m:t> 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)&gt;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24" y="2359905"/>
                <a:ext cx="3266440" cy="294640"/>
              </a:xfrm>
              <a:prstGeom prst="rect">
                <a:avLst/>
              </a:prstGeom>
              <a:blipFill rotWithShape="1">
                <a:blip r:embed="rId2"/>
                <a:stretch>
                  <a:fillRect l="-19" t="-83" r="-153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𝑆𝑚𝑜𝑜𝑡ℎ𝑛𝑒𝑠𝑠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𝐿𝑜𝑠𝑠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   </m:t>
                          </m:r>
                          <m:r>
                            <a:rPr lang="de-DE" i="1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𝒊</m:t>
                            </m:r>
                          </m:sub>
                        </m:s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𝒅</m:t>
                        </m:r>
                      </m:e>
                      <m:sub>
                        <m:r>
                          <a:rPr lang="de-DE" b="1" i="1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𝒕</m:t>
                        </m:r>
                      </m:sub>
                    </m:sSub>
                    <m:r>
                      <a:rPr lang="de-DE" b="1" i="1" smtClean="0">
                        <a:solidFill>
                          <a:srgbClr val="9C1C26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𝐺𝑟𝑎𝑑𝑖𝑒𝑛𝑡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𝑡ℎ𝑛𝑒𝑠𝑠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endParaRPr lang="de-DE" i="1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0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𝐸𝑑𝑔𝑒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𝑎𝑤𝑎𝑟𝑒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𝑠𝑚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𝑜𝑜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𝑡ℎ𝑛</m:t>
                    </m:r>
                    <m:r>
                      <a:rPr lang="en-US" alt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𝑒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𝑠𝑠</m:t>
                    </m:r>
                  </m:oMath>
                </a14:m>
                <a:endParaRPr lang="de-DE" i="1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" y="4844929"/>
                <a:ext cx="3416257" cy="933450"/>
              </a:xfrm>
              <a:prstGeom prst="rect">
                <a:avLst/>
              </a:prstGeom>
              <a:blipFill rotWithShape="1">
                <a:blip r:embed="rId3"/>
                <a:stretch>
                  <a:fillRect l="-11" t="-55" r="-6756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charset="0"/>
                        </a:rPr>
                        <m:t>𝑃ℎ</m:t>
                      </m:r>
                      <m:r>
                        <a:rPr lang="en-US" altLang="de-DE" b="0" i="1" smtClean="0">
                          <a:latin typeface="Cambria Math" panose="02040503050406030204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𝑡𝑜𝑚𝑒𝑡𝑟𝑖𝑐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𝐸𝑟𝑟𝑜𝑟</m:t>
                      </m:r>
                      <m:r>
                        <a:rPr lang="de-DE" b="0" i="1" smtClean="0">
                          <a:latin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SSIM 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L1- Norm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6" y="1563898"/>
                <a:ext cx="3277135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4" t="-58" r="1" b="5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/>
          <p:cNvSpPr/>
          <p:nvPr/>
        </p:nvSpPr>
        <p:spPr>
          <a:xfrm>
            <a:off x="1190625" y="3104515"/>
            <a:ext cx="6985000" cy="648335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/>
          </a:p>
        </p:txBody>
      </p:sp>
      <p:cxnSp>
        <p:nvCxnSpPr>
          <p:cNvPr id="14" name="Gerade Verbindung mit Pfeil 13"/>
          <p:cNvCxnSpPr>
            <a:stCxn id="5" idx="2"/>
          </p:cNvCxnSpPr>
          <p:nvPr/>
        </p:nvCxnSpPr>
        <p:spPr>
          <a:xfrm>
            <a:off x="7109422" y="2654080"/>
            <a:ext cx="0" cy="6448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6" idx="2"/>
          </p:cNvCxnSpPr>
          <p:nvPr/>
        </p:nvCxnSpPr>
        <p:spPr>
          <a:xfrm>
            <a:off x="6908698" y="1923100"/>
            <a:ext cx="309689" cy="47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478954" y="1524895"/>
            <a:ext cx="859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Depth</a:t>
            </a:r>
            <a:endParaRPr lang="de-DE" sz="2000" i="1" dirty="0">
              <a:solidFill>
                <a:srgbClr val="9C1C26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17299" y="1547073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>
                <a:solidFill>
                  <a:srgbClr val="312C8C"/>
                </a:solidFill>
              </a:rPr>
              <a:t>Pose</a:t>
            </a:r>
            <a:endParaRPr lang="de-DE" sz="2000" i="1" dirty="0">
              <a:solidFill>
                <a:srgbClr val="312C8C"/>
              </a:solidFill>
            </a:endParaRPr>
          </a:p>
        </p:txBody>
      </p:sp>
      <p:cxnSp>
        <p:nvCxnSpPr>
          <p:cNvPr id="20" name="Gerade Verbindung mit Pfeil 19"/>
          <p:cNvCxnSpPr>
            <a:stCxn id="19" idx="2"/>
          </p:cNvCxnSpPr>
          <p:nvPr/>
        </p:nvCxnSpPr>
        <p:spPr>
          <a:xfrm flipH="1">
            <a:off x="7917299" y="1947183"/>
            <a:ext cx="384882" cy="4479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6" idx="0"/>
          </p:cNvCxnSpPr>
          <p:nvPr/>
        </p:nvCxnSpPr>
        <p:spPr>
          <a:xfrm flipH="1" flipV="1">
            <a:off x="5476224" y="4366754"/>
            <a:ext cx="211633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00892" y="5418474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sz="2000" i="1" dirty="0" err="1">
                <a:solidFill>
                  <a:srgbClr val="9C1C26"/>
                </a:solidFill>
              </a:rPr>
              <a:t>Disparity</a:t>
            </a:r>
            <a:endParaRPr lang="de-DE" sz="2000" i="1" dirty="0">
              <a:solidFill>
                <a:srgbClr val="9C1C26"/>
              </a:solidFill>
            </a:endParaRPr>
          </a:p>
        </p:txBody>
      </p:sp>
      <p:cxnSp>
        <p:nvCxnSpPr>
          <p:cNvPr id="31" name="Gerade Verbindung mit Pfeil 30"/>
          <p:cNvCxnSpPr>
            <a:stCxn id="26" idx="0"/>
          </p:cNvCxnSpPr>
          <p:nvPr/>
        </p:nvCxnSpPr>
        <p:spPr>
          <a:xfrm flipH="1" flipV="1">
            <a:off x="3347864" y="4366754"/>
            <a:ext cx="4244697" cy="10517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1" grpId="0" bldLvl="0" animBg="1"/>
      <p:bldP spid="10" grpId="0" bldLvl="0" animBg="1"/>
      <p:bldP spid="5" grpId="0"/>
      <p:bldP spid="7" grpId="0"/>
      <p:bldP spid="8" grpId="0"/>
      <p:bldP spid="9" grpId="0" bldLvl="0" animBg="1"/>
      <p:bldP spid="16" grpId="0"/>
      <p:bldP spid="19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Binary Loss </a:t>
            </a:r>
            <a:r>
              <a:rPr lang="de-DE" altLang="en-US" sz="2000" dirty="0" err="1"/>
              <a:t>Function</a:t>
            </a:r>
            <a:br>
              <a:rPr lang="de-DE" altLang="en-US" dirty="0"/>
            </a:br>
            <a:endParaRPr lang="de-DE" altLang="en-US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Binary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500857" y="4625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   , on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86849" y="51349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plane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3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4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𝑡ℎ𝑟𝑒𝑠ℎ𝑜𝑙𝑑</m:t>
                    </m:r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:</m:t>
                    </m:r>
                  </m:oMath>
                </a14:m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0</a:t>
                </a:r>
                <a:endParaRPr lang="de-DE" dirty="0"/>
              </a:p>
              <a:p>
                <a:r>
                  <a:rPr lang="de-DE" dirty="0" err="1">
                    <a:solidFill>
                      <a:schemeClr val="accent1">
                        <a:lumMod val="75000"/>
                      </a:schemeClr>
                    </a:solidFill>
                  </a:rPr>
                  <a:t>else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4269630" cy="1889941"/>
              </a:xfrm>
              <a:prstGeom prst="rect">
                <a:avLst/>
              </a:prstGeom>
              <a:blipFill rotWithShape="1">
                <a:blip r:embed="rId5"/>
                <a:stretch>
                  <a:fillRect l="-4" t="-29" r="1" b="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Loss </a:t>
            </a:r>
            <a:r>
              <a:rPr lang="de-DE" altLang="en-US" dirty="0" err="1"/>
              <a:t>Function</a:t>
            </a:r>
            <a:br>
              <a:rPr lang="de-DE" altLang="en-US" dirty="0"/>
            </a:br>
            <a:r>
              <a:rPr lang="de-DE" altLang="en-US" sz="2000" dirty="0"/>
              <a:t>Superpixel </a:t>
            </a:r>
            <a:r>
              <a:rPr lang="de-DE" altLang="en-US" sz="2000" dirty="0" err="1"/>
              <a:t>Continuous</a:t>
            </a:r>
            <a:r>
              <a:rPr lang="de-DE" altLang="en-US" sz="2000" dirty="0"/>
              <a:t> Loss </a:t>
            </a:r>
            <a:r>
              <a:rPr lang="de-DE" altLang="en-US" sz="2000" dirty="0" err="1"/>
              <a:t>Function</a:t>
            </a:r>
            <a:endParaRPr lang="de-DE" altLang="en-US" sz="2000" dirty="0"/>
          </a:p>
        </p:txBody>
      </p:sp>
      <p:sp>
        <p:nvSpPr>
          <p:cNvPr id="11" name="Content Placeholder 3"/>
          <p:cNvSpPr/>
          <p:nvPr/>
        </p:nvSpPr>
        <p:spPr>
          <a:xfrm>
            <a:off x="381825" y="152590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endParaRPr lang="de-DE" altLang="en-US" b="1"/>
          </a:p>
        </p:txBody>
      </p:sp>
      <p:sp>
        <p:nvSpPr>
          <p:cNvPr id="19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Mathematical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Implementation 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de-DE" altLang="en-US" b="1" dirty="0" err="1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Continuous</a:t>
            </a:r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 SP-Loss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67748" y="1648143"/>
            <a:ext cx="3679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+mj-lt"/>
            </a:pPr>
            <a:r>
              <a:rPr lang="de-DE" altLang="en-US" b="1" dirty="0" err="1"/>
              <a:t>as</a:t>
            </a:r>
            <a:r>
              <a:rPr lang="de-DE" altLang="en-US" b="1" dirty="0"/>
              <a:t> </a:t>
            </a:r>
            <a:r>
              <a:rPr lang="de-DE" altLang="en-US" b="1" dirty="0" err="1"/>
              <a:t>part</a:t>
            </a:r>
            <a:r>
              <a:rPr lang="de-DE" altLang="en-US" b="1" dirty="0"/>
              <a:t> </a:t>
            </a:r>
            <a:r>
              <a:rPr lang="de-DE" altLang="en-US" b="1" dirty="0" err="1"/>
              <a:t>of</a:t>
            </a:r>
            <a:r>
              <a:rPr lang="de-DE" altLang="en-US" b="1" dirty="0"/>
              <a:t> </a:t>
            </a:r>
            <a:r>
              <a:rPr lang="de-DE" altLang="en-US" b="1" dirty="0" err="1"/>
              <a:t>the</a:t>
            </a:r>
            <a:r>
              <a:rPr lang="de-DE" altLang="en-US" b="1" dirty="0"/>
              <a:t> </a:t>
            </a:r>
            <a:r>
              <a:rPr lang="de-DE" altLang="en-US" b="1" dirty="0" err="1"/>
              <a:t>smoothness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de-DE" altLang="en-US" b="1" dirty="0"/>
          </a:p>
          <a:p>
            <a:pPr marL="0" indent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2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ym typeface="+mn-ea"/>
                  </a:rPr>
                  <a:t> 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9" y="2108225"/>
                <a:ext cx="4280724" cy="449418"/>
              </a:xfrm>
              <a:prstGeom prst="rect">
                <a:avLst/>
              </a:prstGeom>
              <a:blipFill rotWithShape="1">
                <a:blip r:embed="rId1"/>
                <a:stretch>
                  <a:fillRect l="-7" t="-6" r="12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30"/>
          <p:cNvSpPr txBox="1"/>
          <p:nvPr/>
        </p:nvSpPr>
        <p:spPr>
          <a:xfrm>
            <a:off x="467544" y="3075395"/>
            <a:ext cx="2482216" cy="3953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de-DE" altLang="en-US" b="1" dirty="0"/>
              <a:t>Goal</a:t>
            </a:r>
            <a:endParaRPr lang="en-US" b="1" dirty="0"/>
          </a:p>
        </p:txBody>
      </p:sp>
      <p:sp>
        <p:nvSpPr>
          <p:cNvPr id="38" name="Shape 3664"/>
          <p:cNvSpPr/>
          <p:nvPr/>
        </p:nvSpPr>
        <p:spPr>
          <a:xfrm>
            <a:off x="554778" y="177880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86032" y="2910430"/>
            <a:ext cx="4212591" cy="3269659"/>
            <a:chOff x="1814072" y="3437888"/>
            <a:chExt cx="2455033" cy="2495551"/>
          </a:xfrm>
        </p:grpSpPr>
        <p:sp>
          <p:nvSpPr>
            <p:cNvPr id="31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𝝁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𝒙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/</m:t>
                          </m:r>
                          <m:r>
                            <a:rPr lang="de-DE" b="1" i="1" smtClean="0">
                              <a:solidFill>
                                <a:srgbClr val="9C1C26"/>
                              </a:solidFill>
                              <a:latin typeface="Cambria Math" panose="02040503050406030204" charset="0"/>
                            </a:rPr>
                            <m:t>𝒚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9C1C26"/>
                          </a:solidFill>
                          <a:latin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2" y="4918774"/>
                <a:ext cx="925190" cy="394788"/>
              </a:xfrm>
              <a:prstGeom prst="rect">
                <a:avLst/>
              </a:prstGeom>
              <a:blipFill rotWithShape="1">
                <a:blip r:embed="rId2"/>
                <a:stretch>
                  <a:fillRect l="-40" t="-16" r="40" b="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/>
          <p:cNvSpPr/>
          <p:nvPr/>
        </p:nvSpPr>
        <p:spPr>
          <a:xfrm>
            <a:off x="1190440" y="4632906"/>
            <a:ext cx="301876" cy="953874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  , on SP-</a:t>
                </a:r>
                <a:r>
                  <a:rPr lang="de-DE" dirty="0" err="1"/>
                  <a:t>edges</a:t>
                </a:r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57" y="4625756"/>
                <a:ext cx="2824428" cy="417743"/>
              </a:xfrm>
              <a:prstGeom prst="rect">
                <a:avLst/>
              </a:prstGeom>
              <a:blipFill rotWithShape="1">
                <a:blip r:embed="rId3"/>
                <a:stretch>
                  <a:fillRect l="-12" t="-100" r="11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1486849" y="51349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1   , </a:t>
            </a:r>
            <a:r>
              <a:rPr lang="de-DE" dirty="0" err="1"/>
              <a:t>inside</a:t>
            </a:r>
            <a:r>
              <a:rPr lang="de-DE" dirty="0"/>
              <a:t> SP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4"/>
              <p:cNvSpPr txBox="1"/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altLang="de-DE" b="0" i="1" smtClean="0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altLang="de-DE" b="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de-DE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𝒙</m:t>
                        </m:r>
                      </m:sub>
                    </m:sSub>
                    <m:r>
                      <a:rPr lang="de-DE" b="0" i="1" smtClean="0">
                        <a:solidFill>
                          <a:srgbClr val="9C1C26"/>
                        </a:solidFill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dirty="0">
                    <a:solidFill>
                      <a:srgbClr val="9C1C26"/>
                    </a:solidFill>
                    <a:sym typeface="+mn-ea"/>
                  </a:rPr>
                  <a:t> </a:t>
                </a:r>
                <a:r>
                  <a:rPr lang="de-DE" dirty="0">
                    <a:sym typeface="+mn-ea"/>
                  </a:rPr>
                  <a:t>+</a:t>
                </a:r>
                <a:r>
                  <a:rPr lang="de-DE" dirty="0">
                    <a:ea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de-DE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∗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𝝁</m:t>
                        </m:r>
                      </m:e>
                      <m: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𝒚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5" y="3668832"/>
                <a:ext cx="3810595" cy="414537"/>
              </a:xfrm>
              <a:prstGeom prst="rect">
                <a:avLst/>
              </a:prstGeom>
              <a:blipFill rotWithShape="1">
                <a:blip r:embed="rId4"/>
                <a:stretch>
                  <a:fillRect l="-9" t="-105" r="8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/>
              <p:cNvSpPr txBox="1"/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Calculate </a:t>
                </a:r>
                <a:r>
                  <a:rPr lang="de-DE" b="1" dirty="0" err="1"/>
                  <a:t>gradient</a:t>
                </a:r>
                <a:r>
                  <a:rPr lang="de-DE" b="1" dirty="0"/>
                  <a:t> </a:t>
                </a:r>
                <a:r>
                  <a:rPr lang="de-DE" b="1" dirty="0" err="1"/>
                  <a:t>of</a:t>
                </a:r>
                <a:r>
                  <a:rPr lang="de-DE" b="1" dirty="0"/>
                  <a:t> SP-labels</a:t>
                </a:r>
                <a:endParaRPr lang="de-DE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𝒙</m:t>
                            </m:r>
                          </m:sub>
                        </m:sSub>
                        <m:r>
                          <a:rPr lang="de-DE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&amp;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𝝏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𝒚</m:t>
                            </m:r>
                            <m:r>
                              <a:rPr lang="de-DE" b="1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</m:sub>
                        </m:sSub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13" y="3069483"/>
                <a:ext cx="3570208" cy="691536"/>
              </a:xfrm>
              <a:prstGeom prst="rect">
                <a:avLst/>
              </a:prstGeom>
              <a:blipFill rotWithShape="1">
                <a:blip r:embed="rId5"/>
                <a:stretch>
                  <a:fillRect l="-10" t="-76" r="17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de-DE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~= 0 :</a:t>
                </a:r>
                <a:endParaRPr lang="de-DE" b="0" dirty="0">
                  <a:ea typeface="Cambria Math" panose="02040503050406030204" charset="0"/>
                </a:endParaRPr>
              </a:p>
              <a:p>
                <a:endParaRPr lang="de-DE" b="0" dirty="0">
                  <a:ea typeface="Cambria Math" panose="02040503050406030204" charset="0"/>
                </a:endParaRPr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/</m:t>
                                        </m:r>
                                        <m:r>
                                          <a:rPr lang="de-DE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de-DE" dirty="0"/>
                  <a:t> </a:t>
                </a:r>
                <a:endParaRPr lang="de-DE" dirty="0"/>
              </a:p>
              <a:p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else:</a:t>
                </a:r>
                <a:endParaRPr lang="de-DE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de-DE" dirty="0"/>
              </a:p>
              <a:p>
                <a:r>
                  <a:rPr lang="de-DE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b="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/</m:t>
                            </m:r>
                            <m:r>
                              <a:rPr lang="de-DE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𝑦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 </m:t>
                        </m:r>
                        <m:r>
                          <a:rPr lang="de-DE" b="1" i="1" smtClean="0">
                            <a:solidFill>
                              <a:srgbClr val="9C1C26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</a:rPr>
                          <m:t>𝑺𝑷</m:t>
                        </m:r>
                      </m:e>
                    </m:d>
                  </m:oMath>
                </a14:m>
                <a:r>
                  <a:rPr lang="de-DE" dirty="0"/>
                  <a:t> = 1</a:t>
                </a:r>
                <a:endParaRPr lang="de-DE" dirty="0"/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68" y="4019466"/>
                <a:ext cx="3413948" cy="1891993"/>
              </a:xfrm>
              <a:prstGeom prst="rect">
                <a:avLst/>
              </a:prstGeom>
              <a:blipFill rotWithShape="1">
                <a:blip r:embed="rId6"/>
                <a:stretch>
                  <a:fillRect l="-5" t="-29" r="10" b="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9"/>
          <p:cNvGrpSpPr/>
          <p:nvPr/>
        </p:nvGrpSpPr>
        <p:grpSpPr>
          <a:xfrm>
            <a:off x="298837" y="2910431"/>
            <a:ext cx="4212591" cy="3280770"/>
            <a:chOff x="1814072" y="3437888"/>
            <a:chExt cx="2455033" cy="2495551"/>
          </a:xfrm>
        </p:grpSpPr>
        <p:sp>
          <p:nvSpPr>
            <p:cNvPr id="25" name="Rectangle 30"/>
            <p:cNvSpPr/>
            <p:nvPr/>
          </p:nvSpPr>
          <p:spPr>
            <a:xfrm>
              <a:off x="1814072" y="3437888"/>
              <a:ext cx="2453128" cy="2495551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31"/>
            <p:cNvSpPr/>
            <p:nvPr/>
          </p:nvSpPr>
          <p:spPr>
            <a:xfrm flipV="1">
              <a:off x="1814072" y="3437888"/>
              <a:ext cx="2455033" cy="516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Detail View: </a:t>
            </a:r>
            <a:r>
              <a:rPr lang="en-US" sz="2000" dirty="0"/>
              <a:t>D</a:t>
            </a:r>
            <a:r>
              <a:rPr lang="de-DE" altLang="en-US" sz="2000" dirty="0"/>
              <a:t>igging deeper into Monocular View [1]</a:t>
            </a:r>
            <a:endParaRPr lang="de-DE" altLang="en-US" sz="2000" dirty="0"/>
          </a:p>
        </p:txBody>
      </p:sp>
      <p:pic>
        <p:nvPicPr>
          <p:cNvPr id="2" name="Picture 1" descr="Pose_and_Depth_Network_M1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550035"/>
            <a:ext cx="8253095" cy="46431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Superpixel Benchmark</a:t>
            </a:r>
            <a:br>
              <a:rPr lang="de-DE" dirty="0"/>
            </a:br>
            <a:r>
              <a:rPr lang="de-DE" dirty="0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Boundary Recall (</a:t>
            </a:r>
            <a:r>
              <a:rPr lang="de-DE" b="1" dirty="0" err="1"/>
              <a:t>Rec</a:t>
            </a:r>
            <a:r>
              <a:rPr lang="de-DE" b="1" dirty="0"/>
              <a:t>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is the most commonly used metric to asses boundary adherence given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FN(G; S) be the number of false </a:t>
            </a:r>
            <a:r>
              <a:rPr lang="en-US" dirty="0" err="1"/>
              <a:t>nega</a:t>
            </a:r>
            <a:r>
              <a:rPr lang="de-DE" dirty="0" err="1"/>
              <a:t>tive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/>
              <a:t>TP(G; S)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86" y="3967162"/>
            <a:ext cx="488632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/>
              <a:t>Undersegmentation Error (UE)</a:t>
            </a:r>
            <a:endParaRPr lang="de-DE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Measures the “leakage" of superpixels with respect to G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Different approaches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/>
              <a:t>Original (Levinshtein et al.) 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/>
              <a:t>Thresholded leakage (van den Bergh et al. and Neubert and Protzel)</a:t>
            </a: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/>
          </a:p>
          <a:p>
            <a:pPr marL="0" indent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928" y="2852936"/>
            <a:ext cx="3506912" cy="6699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0" y="3930952"/>
            <a:ext cx="5185781" cy="8248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4945721"/>
            <a:ext cx="5904656" cy="854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>
                <a:sym typeface="+mn-ea"/>
              </a:rPr>
              <a:t>2. </a:t>
            </a:r>
            <a:r>
              <a:rPr lang="en-US" dirty="0">
                <a:sym typeface="+mn-ea"/>
              </a:rPr>
              <a:t>Architecture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Dataset:</a:t>
            </a:r>
            <a:r>
              <a:rPr lang="de-DE" altLang="en-US" dirty="0"/>
              <a:t> </a:t>
            </a:r>
            <a:r>
              <a:rPr lang="de-DE" altLang="en-US" sz="2000" dirty="0"/>
              <a:t>KITTI Dataset and Eigensplit</a:t>
            </a:r>
            <a:endParaRPr lang="de-DE" alt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6505" y="2124710"/>
            <a:ext cx="3084830" cy="2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Shape 790"/>
          <p:cNvPicPr preferRelativeResize="0"/>
          <p:nvPr/>
        </p:nvPicPr>
        <p:blipFill>
          <a:blip r:embed="rId2"/>
          <a:srcRect r="29813"/>
          <a:stretch>
            <a:fillRect/>
          </a:stretch>
        </p:blipFill>
        <p:spPr>
          <a:xfrm>
            <a:off x="5544820" y="3187700"/>
            <a:ext cx="33623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91"/>
          <p:cNvPicPr preferRelativeResize="0"/>
          <p:nvPr/>
        </p:nvPicPr>
        <p:blipFill>
          <a:blip r:embed="rId3"/>
          <a:srcRect r="37608"/>
          <a:stretch>
            <a:fillRect/>
          </a:stretch>
        </p:blipFill>
        <p:spPr>
          <a:xfrm>
            <a:off x="5544820" y="1475105"/>
            <a:ext cx="3364865" cy="16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/>
          <p:cNvSpPr/>
          <p:nvPr/>
        </p:nvSpPr>
        <p:spPr>
          <a:xfrm>
            <a:off x="279400" y="2329180"/>
            <a:ext cx="2236470" cy="978535"/>
          </a:xfrm>
          <a:prstGeom prst="roundRect">
            <a:avLst>
              <a:gd name="adj" fmla="val 12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solidFill>
                  <a:schemeClr val="tx1"/>
                </a:solidFill>
                <a:sym typeface="+mn-ea"/>
              </a:rPr>
              <a:t>2 </a:t>
            </a:r>
            <a:r>
              <a:rPr lang="en-US" sz="1400">
                <a:solidFill>
                  <a:schemeClr val="tx1"/>
                </a:solidFill>
                <a:sym typeface="+mn-ea"/>
              </a:rPr>
              <a:t>high - resolution color and grayscale video cameras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9400" y="3571875"/>
            <a:ext cx="1563370" cy="565150"/>
          </a:xfrm>
          <a:prstGeom prst="roundRect">
            <a:avLst>
              <a:gd name="adj" fmla="val 1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>
                <a:solidFill>
                  <a:schemeClr val="tx1"/>
                </a:solidFill>
                <a:sym typeface="+mn-ea"/>
              </a:rPr>
              <a:t>Velodyne laser scanner</a:t>
            </a:r>
            <a:endParaRPr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02895" y="5149850"/>
            <a:ext cx="8837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de-DE" altLang="en-US" sz="1600"/>
              <a:t>Subset of KITTI proposed by Eigen in 2014 [1] and modified bei ZHOU in 2017 [3]</a:t>
            </a: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>
                <a:sym typeface="+mn-ea"/>
              </a:rPr>
              <a:t>uses </a:t>
            </a:r>
            <a:r>
              <a:rPr lang="de-DE" altLang="en-US" sz="1600" b="1">
                <a:sym typeface="+mn-ea"/>
              </a:rPr>
              <a:t>39</a:t>
            </a:r>
            <a:r>
              <a:rPr lang="en-US" sz="1600" b="1">
                <a:sym typeface="+mn-ea"/>
              </a:rPr>
              <a:t>.6K training images</a:t>
            </a:r>
            <a:r>
              <a:rPr lang="en-US" sz="1600">
                <a:sym typeface="+mn-ea"/>
              </a:rPr>
              <a:t>, </a:t>
            </a:r>
            <a:r>
              <a:rPr lang="de-DE" altLang="en-US" sz="1600" b="1">
                <a:sym typeface="+mn-ea"/>
              </a:rPr>
              <a:t>4424 </a:t>
            </a:r>
            <a:r>
              <a:rPr lang="en-US" sz="1600" b="1">
                <a:sym typeface="+mn-ea"/>
              </a:rPr>
              <a:t>validation images</a:t>
            </a:r>
            <a:r>
              <a:rPr lang="de-DE" altLang="en-US" sz="1600">
                <a:sym typeface="+mn-ea"/>
              </a:rPr>
              <a:t>,</a:t>
            </a:r>
            <a:br>
              <a:rPr lang="de-DE" altLang="en-US" sz="1600">
                <a:sym typeface="+mn-ea"/>
              </a:rPr>
            </a:br>
            <a:r>
              <a:rPr lang="en-US" sz="1600">
                <a:sym typeface="+mn-ea"/>
              </a:rPr>
              <a:t>and </a:t>
            </a:r>
            <a:r>
              <a:rPr lang="de-DE" altLang="en-US" sz="1600" b="1">
                <a:sym typeface="+mn-ea"/>
              </a:rPr>
              <a:t>1000 </a:t>
            </a:r>
            <a:r>
              <a:rPr lang="en-US" sz="1600" b="1">
                <a:sym typeface="+mn-ea"/>
              </a:rPr>
              <a:t>test images</a:t>
            </a:r>
            <a:r>
              <a:rPr lang="en-US" sz="1600">
                <a:sym typeface="+mn-ea"/>
              </a:rPr>
              <a:t>, </a:t>
            </a:r>
            <a:br>
              <a:rPr lang="en-US" sz="1600">
                <a:sym typeface="+mn-ea"/>
              </a:rPr>
            </a:br>
            <a:r>
              <a:rPr lang="en-US" sz="1600">
                <a:sym typeface="+mn-ea"/>
              </a:rPr>
              <a:t>which are resized to </a:t>
            </a:r>
            <a:r>
              <a:rPr lang="de-DE" altLang="en-US" sz="1600" b="1">
                <a:sym typeface="+mn-ea"/>
              </a:rPr>
              <a:t>640 px x 192 px</a:t>
            </a:r>
            <a:endParaRPr lang="en-US" sz="1600" b="1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de-DE" altLang="en-US" sz="1600"/>
          </a:p>
        </p:txBody>
      </p:sp>
      <p:grpSp>
        <p:nvGrpSpPr>
          <p:cNvPr id="10" name="Group 9"/>
          <p:cNvGrpSpPr/>
          <p:nvPr/>
        </p:nvGrpSpPr>
        <p:grpSpPr>
          <a:xfrm>
            <a:off x="283211" y="4867275"/>
            <a:ext cx="8626474" cy="283210"/>
            <a:chOff x="923535" y="8740993"/>
            <a:chExt cx="16040522" cy="560380"/>
          </a:xfrm>
        </p:grpSpPr>
        <p:sp>
          <p:nvSpPr>
            <p:cNvPr id="11" name="Rectangle 7"/>
            <p:cNvSpPr/>
            <p:nvPr/>
          </p:nvSpPr>
          <p:spPr>
            <a:xfrm>
              <a:off x="1019174" y="8740993"/>
              <a:ext cx="15944883" cy="5591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Ins="36195" bIns="36195" rtlCol="0" anchor="ctr"/>
            <a:p>
              <a:pPr algn="ctr"/>
              <a:r>
                <a:rPr lang="de-DE" altLang="en-US" sz="1400">
                  <a:sym typeface="+mn-ea"/>
                </a:rPr>
                <a:t>EIGEN ZHOU [3]</a:t>
              </a: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 flipH="1">
              <a:off x="923535" y="8740993"/>
              <a:ext cx="141690" cy="56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195" bIns="36195" rtlCol="0" anchor="ctr"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7645" y="1473835"/>
            <a:ext cx="4976495" cy="579120"/>
            <a:chOff x="1019174" y="2457450"/>
            <a:chExt cx="9253558" cy="1145889"/>
          </a:xfrm>
        </p:grpSpPr>
        <p:sp>
          <p:nvSpPr>
            <p:cNvPr id="15" name="Rectangle 7"/>
            <p:cNvSpPr/>
            <p:nvPr/>
          </p:nvSpPr>
          <p:spPr>
            <a:xfrm>
              <a:off x="1019174" y="2457450"/>
              <a:ext cx="9253558" cy="11458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4000" tIns="0" rtlCol="0" anchor="ctr"/>
            <a:p>
              <a:pPr algn="ctr">
                <a:lnSpc>
                  <a:spcPct val="130000"/>
                </a:lnSpc>
              </a:pPr>
              <a:endParaRPr lang="de-DE" altLang="en-US" sz="1400">
                <a:sym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de-DE" altLang="en-US" sz="1400">
                  <a:sym typeface="+mn-ea"/>
                </a:rPr>
                <a:t>KITTI DATASET [2]</a:t>
              </a:r>
              <a:br>
                <a:rPr lang="de-DE" altLang="en-US" sz="1400">
                  <a:sym typeface="+mn-ea"/>
                </a:rPr>
              </a:br>
              <a:endParaRPr lang="en-US" sz="14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Rectangle 8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 err="1"/>
              <a:t>Explained</a:t>
            </a:r>
            <a:r>
              <a:rPr lang="de-DE" b="1" dirty="0"/>
              <a:t> Variation (EV)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 err="1"/>
              <a:t>quanties</a:t>
            </a:r>
            <a:r>
              <a:rPr lang="en-US" dirty="0"/>
              <a:t> the quality of a </a:t>
            </a:r>
            <a:r>
              <a:rPr lang="en-US" dirty="0" err="1"/>
              <a:t>superpixel</a:t>
            </a:r>
            <a:r>
              <a:rPr lang="en-US" dirty="0"/>
              <a:t> segmentation without relying on ground truth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µ (</a:t>
            </a:r>
            <a:r>
              <a:rPr lang="en-US" dirty="0" err="1"/>
              <a:t>Sj</a:t>
            </a:r>
            <a:r>
              <a:rPr lang="en-US" dirty="0"/>
              <a:t>) and µ(I) are the mean color of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and the image I</a:t>
            </a:r>
            <a:endParaRPr 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71" y="3717032"/>
            <a:ext cx="47148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de-DE"/>
              <a:t>Superpixel Benchmark</a:t>
            </a:r>
            <a:br>
              <a:rPr lang="de-DE"/>
            </a:br>
            <a:r>
              <a:rPr lang="de-DE"/>
              <a:t>Parameters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b="1" dirty="0"/>
              <a:t>Compactness (CO)</a:t>
            </a:r>
            <a:endParaRPr lang="de-DE" b="1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dirty="0"/>
              <a:t>compares the area A(</a:t>
            </a:r>
            <a:r>
              <a:rPr lang="en-US" dirty="0" err="1"/>
              <a:t>Sj</a:t>
            </a:r>
            <a:r>
              <a:rPr lang="en-US" dirty="0"/>
              <a:t>) of each </a:t>
            </a:r>
            <a:r>
              <a:rPr lang="en-US" dirty="0" err="1"/>
              <a:t>superpixel</a:t>
            </a:r>
            <a:r>
              <a:rPr lang="en-US" dirty="0"/>
              <a:t> </a:t>
            </a:r>
            <a:r>
              <a:rPr lang="en-US" dirty="0" err="1"/>
              <a:t>Sj</a:t>
            </a:r>
            <a:r>
              <a:rPr lang="en-US" dirty="0"/>
              <a:t> with the area of a circle (the most compact 2-dimensional shape) with same perimeter P(</a:t>
            </a:r>
            <a:r>
              <a:rPr lang="en-US" dirty="0" err="1"/>
              <a:t>Sj</a:t>
            </a:r>
            <a:r>
              <a:rPr lang="en-US" dirty="0"/>
              <a:t> ), i.e. higher is better.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501008"/>
            <a:ext cx="4371975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of depth estimation Algorithm</a:t>
            </a:r>
            <a:br>
              <a:rPr lang="en-US" dirty="0"/>
            </a:br>
            <a:r>
              <a:rPr lang="en-US" dirty="0"/>
              <a:t>some commonly used error metrics: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3" y="1977921"/>
            <a:ext cx="6823075" cy="2221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60363" y="4291697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Y =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Y* =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T =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</p:txBody>
      </p:sp>
      <p:sp>
        <p:nvSpPr>
          <p:cNvPr id="3" name="Text Box 2"/>
          <p:cNvSpPr txBox="1"/>
          <p:nvPr/>
        </p:nvSpPr>
        <p:spPr>
          <a:xfrm>
            <a:off x="344805" y="5190490"/>
            <a:ext cx="84543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dirty="0" err="1">
                <a:sym typeface="+mn-ea"/>
              </a:rPr>
              <a:t>For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example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outdoor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datasets</a:t>
            </a:r>
            <a:r>
              <a:rPr lang="de-DE" dirty="0">
                <a:sym typeface="+mn-ea"/>
              </a:rPr>
              <a:t> (</a:t>
            </a:r>
            <a:r>
              <a:rPr lang="de-DE" dirty="0" err="1">
                <a:sym typeface="+mn-ea"/>
              </a:rPr>
              <a:t>Hight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range</a:t>
            </a:r>
            <a:r>
              <a:rPr lang="de-DE" dirty="0">
                <a:sym typeface="+mn-ea"/>
              </a:rPr>
              <a:t> / </a:t>
            </a:r>
            <a:r>
              <a:rPr lang="de-DE" dirty="0" err="1">
                <a:sym typeface="+mn-ea"/>
              </a:rPr>
              <a:t>less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depth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resolution</a:t>
            </a:r>
            <a:r>
              <a:rPr lang="de-DE" dirty="0">
                <a:sym typeface="+mn-ea"/>
              </a:rPr>
              <a:t>)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2"/>
              </a:rPr>
              <a:t>KITTI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de-DE" dirty="0"/>
          </a:p>
          <a:p>
            <a:pPr marL="701675" lvl="2" indent="-342900">
              <a:buFont typeface="Arial" panose="020B0604020202090204" pitchFamily="34" charset="0"/>
              <a:buChar char="•"/>
            </a:pPr>
            <a:r>
              <a:rPr lang="de-DE" dirty="0">
                <a:sym typeface="+mn-ea"/>
                <a:hlinkClick r:id="rId3"/>
              </a:rPr>
              <a:t>Make3D</a:t>
            </a:r>
            <a:r>
              <a:rPr lang="de-DE" dirty="0">
                <a:sym typeface="+mn-ea"/>
              </a:rPr>
              <a:t> – Depth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LIDAR</a:t>
            </a:r>
            <a:endParaRPr lang="en-US"/>
          </a:p>
        </p:txBody>
      </p:sp>
      <p:sp>
        <p:nvSpPr>
          <p:cNvPr id="718" name="Shape 718"/>
          <p:cNvSpPr txBox="1"/>
          <p:nvPr/>
        </p:nvSpPr>
        <p:spPr>
          <a:xfrm>
            <a:off x="73660" y="151003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Error Metrics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sp>
        <p:nvSpPr>
          <p:cNvPr id="6" name="Shape 718"/>
          <p:cNvSpPr txBox="1"/>
          <p:nvPr/>
        </p:nvSpPr>
        <p:spPr>
          <a:xfrm>
            <a:off x="-14605" y="4650740"/>
            <a:ext cx="2484120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Groundtruh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I</a:t>
            </a:r>
            <a:r>
              <a:rPr lang="de-DE" altLang="en-US" sz="2000" dirty="0" err="1">
                <a:sym typeface="+mn-ea"/>
              </a:rPr>
              <a:t>teration I: Normal 2 Depth Block</a:t>
            </a:r>
            <a:endParaRPr lang="de-DE" altLang="en-US" sz="2000" dirty="0" err="1"/>
          </a:p>
        </p:txBody>
      </p:sp>
      <p:grpSp>
        <p:nvGrpSpPr>
          <p:cNvPr id="23" name="Group 22"/>
          <p:cNvGrpSpPr/>
          <p:nvPr/>
        </p:nvGrpSpPr>
        <p:grpSpPr>
          <a:xfrm>
            <a:off x="390525" y="1685925"/>
            <a:ext cx="2322195" cy="442785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674794"/>
              <a:ext cx="2357804" cy="25477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4 CH Input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3023235" y="1505585"/>
          <a:ext cx="5919470" cy="46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/>
              <a:t>New Input: </a:t>
            </a:r>
            <a:r>
              <a:rPr lang="de-DE" altLang="en-US" sz="2000">
                <a:sym typeface="+mn-ea"/>
              </a:rPr>
              <a:t>RGB </a:t>
            </a:r>
            <a:endParaRPr lang="de-DE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2465070" y="5774690"/>
            <a:ext cx="250634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9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263906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RGB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825810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72275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1854200"/>
            <a:ext cx="1328420" cy="869315"/>
          </a:xfrm>
          <a:prstGeom prst="rect">
            <a:avLst/>
          </a:prstGeom>
        </p:spPr>
      </p:pic>
      <p:sp>
        <p:nvSpPr>
          <p:cNvPr id="45" name="Shape 692"/>
          <p:cNvSpPr txBox="1"/>
          <p:nvPr/>
        </p:nvSpPr>
        <p:spPr>
          <a:xfrm>
            <a:off x="638277" y="184130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sp>
        <p:nvSpPr>
          <p:cNvPr id="14" name="Shape 723"/>
          <p:cNvSpPr txBox="1"/>
          <p:nvPr/>
        </p:nvSpPr>
        <p:spPr>
          <a:xfrm>
            <a:off x="215900" y="2640965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Superpixel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15" name="Shape 691"/>
          <p:cNvSpPr/>
          <p:nvPr/>
        </p:nvSpPr>
        <p:spPr>
          <a:xfrm>
            <a:off x="5263647" y="398680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16" name="Shape 695"/>
          <p:cNvCxnSpPr>
            <a:endCxn id="15" idx="2"/>
          </p:cNvCxnSpPr>
          <p:nvPr/>
        </p:nvCxnSpPr>
        <p:spPr>
          <a:xfrm flipV="1">
            <a:off x="4142740" y="4141470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6"/>
          <p:cNvCxnSpPr/>
          <p:nvPr/>
        </p:nvCxnSpPr>
        <p:spPr>
          <a:xfrm>
            <a:off x="5582838" y="414913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90904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700"/>
          <p:cNvSpPr txBox="1"/>
          <p:nvPr/>
        </p:nvSpPr>
        <p:spPr>
          <a:xfrm>
            <a:off x="445770" y="4900930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24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62237" y="370907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711"/>
          <p:cNvSpPr txBox="1"/>
          <p:nvPr/>
        </p:nvSpPr>
        <p:spPr>
          <a:xfrm>
            <a:off x="6320312" y="37006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3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77237" y="370908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716"/>
          <p:cNvSpPr txBox="1"/>
          <p:nvPr/>
        </p:nvSpPr>
        <p:spPr>
          <a:xfrm>
            <a:off x="7955632" y="369283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2" name="Shape 717"/>
          <p:cNvSpPr/>
          <p:nvPr/>
        </p:nvSpPr>
        <p:spPr>
          <a:xfrm>
            <a:off x="5862320" y="354520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0" name="Shape 718"/>
          <p:cNvSpPr txBox="1"/>
          <p:nvPr/>
        </p:nvSpPr>
        <p:spPr>
          <a:xfrm>
            <a:off x="6871425" y="3049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</p:txBody>
      </p:sp>
      <p:cxnSp>
        <p:nvCxnSpPr>
          <p:cNvPr id="51" name="Shape 719"/>
          <p:cNvCxnSpPr/>
          <p:nvPr/>
        </p:nvCxnSpPr>
        <p:spPr>
          <a:xfrm>
            <a:off x="7439660" y="354520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725"/>
          <p:cNvSpPr txBox="1"/>
          <p:nvPr/>
        </p:nvSpPr>
        <p:spPr>
          <a:xfrm>
            <a:off x="6141720" y="4822825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4" name="Shape 726"/>
          <p:cNvSpPr txBox="1"/>
          <p:nvPr/>
        </p:nvSpPr>
        <p:spPr>
          <a:xfrm>
            <a:off x="7694930" y="487045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5" name="Shape 727"/>
          <p:cNvSpPr txBox="1"/>
          <p:nvPr/>
        </p:nvSpPr>
        <p:spPr>
          <a:xfrm>
            <a:off x="4218305" y="4349750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56" name="Shape 728"/>
          <p:cNvSpPr txBox="1"/>
          <p:nvPr/>
        </p:nvSpPr>
        <p:spPr>
          <a:xfrm>
            <a:off x="3674295" y="352545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7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0480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traight Connector 57"/>
          <p:cNvCxnSpPr/>
          <p:nvPr/>
        </p:nvCxnSpPr>
        <p:spPr>
          <a:xfrm rot="5400000" flipV="1">
            <a:off x="2094865" y="361124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1533525" y="41541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062480" y="413766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V="1">
            <a:off x="2070100" y="48253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1525270" y="53860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2062480" y="53676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hape 694"/>
          <p:cNvCxnSpPr/>
          <p:nvPr/>
        </p:nvCxnSpPr>
        <p:spPr>
          <a:xfrm>
            <a:off x="1687830" y="4156075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" name="Shape 694"/>
          <p:cNvCxnSpPr/>
          <p:nvPr/>
        </p:nvCxnSpPr>
        <p:spPr>
          <a:xfrm>
            <a:off x="1687830" y="5374005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" name="Straight Connector 65"/>
          <p:cNvCxnSpPr/>
          <p:nvPr/>
        </p:nvCxnSpPr>
        <p:spPr>
          <a:xfrm rot="5400000" flipV="1">
            <a:off x="3620770" y="360108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3067685" y="4142105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592195" y="4144010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hape 694"/>
          <p:cNvCxnSpPr/>
          <p:nvPr/>
        </p:nvCxnSpPr>
        <p:spPr>
          <a:xfrm>
            <a:off x="2707005" y="4159250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>
          <a:xfrm>
            <a:off x="2536825" y="4296410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68905" y="4176395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traight Connector 71"/>
          <p:cNvCxnSpPr/>
          <p:nvPr/>
        </p:nvCxnSpPr>
        <p:spPr>
          <a:xfrm>
            <a:off x="2618740" y="416560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traight Connector 72"/>
          <p:cNvCxnSpPr/>
          <p:nvPr/>
        </p:nvCxnSpPr>
        <p:spPr>
          <a:xfrm>
            <a:off x="2602230" y="536892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Elbow Connector 74"/>
          <p:cNvCxnSpPr>
            <a:stCxn id="79" idx="2"/>
          </p:cNvCxnSpPr>
          <p:nvPr/>
        </p:nvCxnSpPr>
        <p:spPr>
          <a:xfrm rot="5400000" flipH="1" flipV="1">
            <a:off x="2298700" y="2921635"/>
            <a:ext cx="1744980" cy="4494530"/>
          </a:xfrm>
          <a:prstGeom prst="bentConnector4">
            <a:avLst>
              <a:gd name="adj1" fmla="val -6841"/>
              <a:gd name="adj2" fmla="val 10014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" name="Shape 700"/>
          <p:cNvSpPr txBox="1"/>
          <p:nvPr/>
        </p:nvSpPr>
        <p:spPr>
          <a:xfrm>
            <a:off x="496570" y="400494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9" name="Shape 717"/>
          <p:cNvSpPr/>
          <p:nvPr/>
        </p:nvSpPr>
        <p:spPr>
          <a:xfrm>
            <a:off x="142240" y="3915410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5" grpId="0"/>
      <p:bldP spid="45" grpId="1"/>
      <p:bldP spid="45" grpId="2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43" grpId="3"/>
      <p:bldP spid="14" grpId="0"/>
      <p:bldP spid="14" grpId="1"/>
      <p:bldP spid="14" grpId="2"/>
      <p:bldP spid="1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6429" y="1893652"/>
            <a:ext cx="2722636" cy="2152650"/>
            <a:chOff x="1582164" y="2196547"/>
            <a:chExt cx="2722636" cy="2152650"/>
          </a:xfrm>
        </p:grpSpPr>
        <p:graphicFrame>
          <p:nvGraphicFramePr>
            <p:cNvPr id="20" name="Chart 4"/>
            <p:cNvGraphicFramePr/>
            <p:nvPr/>
          </p:nvGraphicFramePr>
          <p:xfrm>
            <a:off x="1582164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9" name="Текст 7"/>
            <p:cNvSpPr txBox="1"/>
            <p:nvPr/>
          </p:nvSpPr>
          <p:spPr>
            <a:xfrm>
              <a:off x="2348830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de-DE" altLang="en-US" sz="2800" b="1" dirty="0">
                  <a:latin typeface="Open Sans" charset="0"/>
                  <a:ea typeface="Open Sans" charset="0"/>
                  <a:cs typeface="Open Sans" charset="0"/>
                </a:rPr>
                <a:t>3</a:t>
              </a: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501650"/>
            <a:ext cx="6642117" cy="838200"/>
          </a:xfrm>
        </p:spPr>
        <p:txBody>
          <a:bodyPr/>
          <a:lstStyle/>
          <a:p>
            <a:pPr marL="0" indent="0">
              <a:buFont typeface="+mj-lt"/>
              <a:buNone/>
            </a:pPr>
            <a:r>
              <a:rPr lang="de-DE" altLang="en-US" dirty="0"/>
              <a:t>4. R</a:t>
            </a:r>
            <a:r>
              <a:rPr lang="en-US" dirty="0"/>
              <a:t>esults</a:t>
            </a:r>
            <a:br>
              <a:rPr lang="en-US" dirty="0"/>
            </a:br>
            <a:r>
              <a:rPr lang="en-US" dirty="0"/>
              <a:t>    </a:t>
            </a:r>
            <a:r>
              <a:rPr lang="de-DE" altLang="en-US" sz="2000" dirty="0"/>
              <a:t>Focus on three significant approaches</a:t>
            </a:r>
            <a:r>
              <a:rPr lang="de-DE" altLang="en-US" dirty="0"/>
              <a:t> </a:t>
            </a:r>
            <a:endParaRPr lang="de-DE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303355" y="1893652"/>
            <a:ext cx="2722636" cy="2152650"/>
            <a:chOff x="4093295" y="2196547"/>
            <a:chExt cx="2722636" cy="2152650"/>
          </a:xfrm>
        </p:grpSpPr>
        <p:graphicFrame>
          <p:nvGraphicFramePr>
            <p:cNvPr id="16" name="Chart 1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Текст 7"/>
            <p:cNvSpPr txBox="1"/>
            <p:nvPr/>
          </p:nvSpPr>
          <p:spPr>
            <a:xfrm>
              <a:off x="4859961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 dirty="0">
                  <a:latin typeface="Open Sans" charset="0"/>
                  <a:ea typeface="Open Sans" charset="0"/>
                  <a:cs typeface="Open Sans" charset="0"/>
                </a:rPr>
                <a:t>30%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88526" y="1893652"/>
            <a:ext cx="2722636" cy="2152650"/>
            <a:chOff x="6604426" y="2196547"/>
            <a:chExt cx="2722636" cy="2152650"/>
          </a:xfrm>
        </p:grpSpPr>
        <p:graphicFrame>
          <p:nvGraphicFramePr>
            <p:cNvPr id="25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Текст 7"/>
            <p:cNvSpPr txBox="1"/>
            <p:nvPr/>
          </p:nvSpPr>
          <p:spPr>
            <a:xfrm>
              <a:off x="7372884" y="2986528"/>
              <a:ext cx="1164908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1</a:t>
              </a:r>
              <a:r>
                <a:rPr lang="de-DE" altLang="en-US" sz="2800" b="1">
                  <a:latin typeface="Open Sans" charset="0"/>
                  <a:ea typeface="Open Sans" charset="0"/>
                  <a:cs typeface="Open Sans" charset="0"/>
                </a:rPr>
                <a:t>2</a:t>
              </a:r>
              <a:r>
                <a:rPr lang="en-US" sz="2800" b="1">
                  <a:latin typeface="Open Sans" charset="0"/>
                  <a:ea typeface="Open Sans" charset="0"/>
                  <a:cs typeface="Open Sans" charset="0"/>
                </a:rPr>
                <a:t>%</a:t>
              </a:r>
              <a:endParaRPr lang="en-US" sz="28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27" name="TextBox 18"/>
          <p:cNvSpPr txBox="1"/>
          <p:nvPr/>
        </p:nvSpPr>
        <p:spPr>
          <a:xfrm>
            <a:off x="593090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3745079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6825313" y="4192400"/>
            <a:ext cx="2167256" cy="132125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Data title here</a:t>
            </a:r>
            <a:endParaRPr lang="en-US" sz="16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 of sacred music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dirty="0" err="1">
                <a:sym typeface="+mn-ea"/>
              </a:rPr>
              <a:t>3.  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dirty="0" err="1">
                <a:sym typeface="+mn-ea"/>
              </a:rPr>
              <a:t>     </a:t>
            </a:r>
            <a:r>
              <a:rPr lang="de-DE" altLang="en-US" sz="2000" dirty="0" err="1">
                <a:sym typeface="+mn-ea"/>
              </a:rPr>
              <a:t>Improvement normals with Superpixel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11" name="Content Placeholder 3"/>
          <p:cNvSpPr/>
          <p:nvPr/>
        </p:nvSpPr>
        <p:spPr>
          <a:xfrm>
            <a:off x="358775" y="161607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+mj-lt"/>
            </a:pPr>
            <a:r>
              <a:rPr lang="de-DE" altLang="en-US" sz="1800" b="1"/>
              <a:t>use Superpixel information for uniforming normals </a:t>
            </a:r>
            <a:endParaRPr lang="de-DE" altLang="en-US" sz="1800" b="1"/>
          </a:p>
          <a:p>
            <a:pPr marL="0" indent="0"/>
            <a:endParaRPr lang="de-DE" altLang="en-US" sz="18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4849495"/>
            <a:ext cx="934085" cy="611505"/>
          </a:xfrm>
          <a:prstGeom prst="rect">
            <a:avLst/>
          </a:prstGeom>
        </p:spPr>
      </p:pic>
      <p:pic>
        <p:nvPicPr>
          <p:cNvPr id="4" name="Picture 3" descr="encoder_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5328920"/>
            <a:ext cx="878840" cy="842645"/>
          </a:xfrm>
          <a:prstGeom prst="rect">
            <a:avLst/>
          </a:prstGeom>
        </p:spPr>
      </p:pic>
      <p:cxnSp>
        <p:nvCxnSpPr>
          <p:cNvPr id="20" name="Shape 694"/>
          <p:cNvCxnSpPr/>
          <p:nvPr/>
        </p:nvCxnSpPr>
        <p:spPr>
          <a:xfrm>
            <a:off x="1188720" y="579882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" name="Shape 685"/>
          <p:cNvPicPr preferRelativeResize="0"/>
          <p:nvPr/>
        </p:nvPicPr>
        <p:blipFill rotWithShape="1">
          <a:blip r:embed="rId3"/>
          <a:srcRect l="25612" r="28386"/>
          <a:stretch>
            <a:fillRect/>
          </a:stretch>
        </p:blipFill>
        <p:spPr>
          <a:xfrm>
            <a:off x="258445" y="5599430"/>
            <a:ext cx="952500" cy="6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678555" y="5302250"/>
            <a:ext cx="1080135" cy="895985"/>
          </a:xfrm>
          <a:prstGeom prst="roundRect">
            <a:avLst/>
          </a:prstGeom>
          <a:solidFill>
            <a:srgbClr val="E95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/>
              <a:t>SP-Pooling Layer</a:t>
            </a:r>
            <a:endParaRPr lang="de-DE" altLang="en-US"/>
          </a:p>
        </p:txBody>
      </p:sp>
      <p:cxnSp>
        <p:nvCxnSpPr>
          <p:cNvPr id="7" name="Elbow Connector 6"/>
          <p:cNvCxnSpPr>
            <a:endCxn id="6" idx="0"/>
          </p:cNvCxnSpPr>
          <p:nvPr/>
        </p:nvCxnSpPr>
        <p:spPr>
          <a:xfrm>
            <a:off x="1188720" y="5008245"/>
            <a:ext cx="3030220" cy="294005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" name="Shape 694"/>
          <p:cNvCxnSpPr/>
          <p:nvPr/>
        </p:nvCxnSpPr>
        <p:spPr>
          <a:xfrm>
            <a:off x="2585720" y="5749925"/>
            <a:ext cx="40449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Content Placeholder 3"/>
          <p:cNvSpPr/>
          <p:nvPr/>
        </p:nvSpPr>
        <p:spPr>
          <a:xfrm>
            <a:off x="354965" y="2108835"/>
            <a:ext cx="7719060" cy="492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anchor="t" anchorCtr="0" compatLnSpc="1"/>
          <a:lstStyle>
            <a:lvl1pPr marL="179705" indent="-17970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anose="020B0804030504040204" pitchFamily="34" charset="0"/>
              </a:defRPr>
            </a:lvl1pPr>
            <a:lvl2pPr marL="179705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2pPr>
            <a:lvl3pPr marL="538480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3pPr>
            <a:lvl4pPr marL="717550" indent="-17335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4pPr>
            <a:lvl5pPr marL="908050" indent="-18923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anose="020B0804030504040204" pitchFamily="34" charset="0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de-DE" altLang="en-US" sz="1800" b="1"/>
              <a:t>Goal: ensure sharp edges of surface in depth map</a:t>
            </a:r>
            <a:endParaRPr lang="de-DE" altLang="en-US" sz="1800" b="1"/>
          </a:p>
        </p:txBody>
      </p:sp>
      <p:sp>
        <p:nvSpPr>
          <p:cNvPr id="10" name="Rectangle 27"/>
          <p:cNvSpPr/>
          <p:nvPr/>
        </p:nvSpPr>
        <p:spPr>
          <a:xfrm>
            <a:off x="186690" y="2598420"/>
            <a:ext cx="4774565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0170" rtlCol="0" anchor="ctr"/>
          <a:p>
            <a:pPr lvl="0" algn="ctr"/>
            <a:r>
              <a:rPr lang="de-DE" alt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architecture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5104765" y="2598420"/>
            <a:ext cx="3846830" cy="375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44000" rtlCol="0" anchor="ctr"/>
          <a:p>
            <a:pPr algn="ctr"/>
            <a:r>
              <a:rPr lang="de-DE" altLang="en-US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lang="de-DE" altLang="en-US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loss</a:t>
            </a:r>
            <a:endParaRPr lang="de-DE" altLang="en-US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258445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5104472" y="3132219"/>
            <a:ext cx="2482216" cy="107886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Timeline Title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our thoughts like a strain.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2990215" y="5266690"/>
            <a:ext cx="403860" cy="93091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hape 694"/>
          <p:cNvCxnSpPr>
            <a:endCxn id="6" idx="1"/>
          </p:cNvCxnSpPr>
          <p:nvPr/>
        </p:nvCxnSpPr>
        <p:spPr>
          <a:xfrm>
            <a:off x="3394075" y="5732145"/>
            <a:ext cx="284480" cy="18415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9" grpId="0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/>
      <p:bldP spid="14" grpId="0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25160" y="2146935"/>
            <a:ext cx="3336925" cy="2751455"/>
          </a:xfrm>
          <a:prstGeom prst="roundRect">
            <a:avLst>
              <a:gd name="adj" fmla="val 6338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00" y="1443990"/>
            <a:ext cx="5545455" cy="1485900"/>
          </a:xfrm>
          <a:prstGeom prst="roundRect">
            <a:avLst>
              <a:gd name="adj" fmla="val 6672"/>
            </a:avLst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0670" y="495935"/>
            <a:ext cx="6642117" cy="838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altLang="en-US" sz="2000" dirty="0"/>
              <a:t>Overview: </a:t>
            </a:r>
            <a:r>
              <a:rPr sz="2000" dirty="0"/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p:sp>
        <p:nvSpPr>
          <p:cNvPr id="687" name="Shape 687"/>
          <p:cNvSpPr/>
          <p:nvPr/>
        </p:nvSpPr>
        <p:spPr>
          <a:xfrm rot="16200000">
            <a:off x="2105380" y="17064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"/>
          <a:srcRect l="25612" r="28386"/>
          <a:stretch>
            <a:fillRect/>
          </a:stretch>
        </p:blipFill>
        <p:spPr>
          <a:xfrm>
            <a:off x="3673235" y="183055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63647" y="338800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695" name="Shape 695"/>
          <p:cNvCxnSpPr>
            <a:endCxn id="691" idx="2"/>
          </p:cNvCxnSpPr>
          <p:nvPr/>
        </p:nvCxnSpPr>
        <p:spPr>
          <a:xfrm flipV="1">
            <a:off x="4142740" y="3542665"/>
            <a:ext cx="1120775" cy="1778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573313" y="356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4094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46405" y="407860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-1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5952712" y="312106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6310787" y="311261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0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7567712" y="312107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946107" y="310482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  <a:sym typeface="+mn-ea"/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852795" y="2957195"/>
            <a:ext cx="3154680" cy="118364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18" name="Shape 718"/>
          <p:cNvSpPr txBox="1"/>
          <p:nvPr/>
        </p:nvSpPr>
        <p:spPr>
          <a:xfrm>
            <a:off x="6407150" y="2146935"/>
            <a:ext cx="2106295" cy="46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  <a:endParaRPr lang="en-GB" sz="2400" b="1">
              <a:solidFill>
                <a:srgbClr val="6AA84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 sz="2400" b="1">
                <a:solidFill>
                  <a:srgbClr val="6AA84F"/>
                </a:solidFill>
              </a:rPr>
              <a:t>based on PE</a:t>
            </a:r>
            <a:endParaRPr lang="de-DE" altLang="en-GB" sz="2400" b="1">
              <a:solidFill>
                <a:srgbClr val="6AA84F"/>
              </a:solidFill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7430135" y="2957195"/>
            <a:ext cx="0" cy="118364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1598930" y="5453380"/>
            <a:ext cx="324929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augmented images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6167120" y="4136390"/>
            <a:ext cx="96012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7651115" y="4136390"/>
            <a:ext cx="10833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  <a:endParaRPr lang="en-GB">
              <a:solidFill>
                <a:srgbClr val="CCCCCC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image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705410" y="2929825"/>
            <a:ext cx="1317338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Pose</a:t>
            </a:r>
            <a:endParaRPr lang="de-DE" alt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Shape 699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29402" y="3047227"/>
            <a:ext cx="1318550" cy="865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 rot="5400000" flipV="1">
            <a:off x="2086610" y="172148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541780" y="228219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078990" y="226377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hape 694"/>
          <p:cNvCxnSpPr/>
          <p:nvPr/>
        </p:nvCxnSpPr>
        <p:spPr>
          <a:xfrm>
            <a:off x="1547495" y="2275840"/>
            <a:ext cx="52006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traight Connector 25"/>
          <p:cNvCxnSpPr/>
          <p:nvPr/>
        </p:nvCxnSpPr>
        <p:spPr>
          <a:xfrm rot="5400000" flipV="1">
            <a:off x="2070100" y="2996565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25270" y="3557270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062480" y="3538855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V="1">
            <a:off x="2070100" y="4226560"/>
            <a:ext cx="529590" cy="56769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525270" y="4787265"/>
            <a:ext cx="1068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062480" y="4768850"/>
            <a:ext cx="538480" cy="5619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hape 694"/>
          <p:cNvCxnSpPr/>
          <p:nvPr/>
        </p:nvCxnSpPr>
        <p:spPr>
          <a:xfrm>
            <a:off x="1687830" y="3557270"/>
            <a:ext cx="363220" cy="381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694"/>
          <p:cNvCxnSpPr/>
          <p:nvPr/>
        </p:nvCxnSpPr>
        <p:spPr>
          <a:xfrm>
            <a:off x="1687830" y="4775200"/>
            <a:ext cx="38798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694"/>
          <p:cNvCxnSpPr>
            <a:endCxn id="688" idx="1"/>
          </p:cNvCxnSpPr>
          <p:nvPr/>
        </p:nvCxnSpPr>
        <p:spPr>
          <a:xfrm>
            <a:off x="3227705" y="2253615"/>
            <a:ext cx="445770" cy="1016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599815" y="3011805"/>
            <a:ext cx="529590" cy="5676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054985" y="3563620"/>
            <a:ext cx="1068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3592195" y="3545205"/>
            <a:ext cx="538480" cy="561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hape 694"/>
          <p:cNvCxnSpPr/>
          <p:nvPr/>
        </p:nvCxnSpPr>
        <p:spPr>
          <a:xfrm>
            <a:off x="2707005" y="3560445"/>
            <a:ext cx="87376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traight Arrow Connector 40"/>
          <p:cNvCxnSpPr/>
          <p:nvPr/>
        </p:nvCxnSpPr>
        <p:spPr>
          <a:xfrm>
            <a:off x="2536825" y="3697605"/>
            <a:ext cx="0" cy="916305"/>
          </a:xfrm>
          <a:prstGeom prst="straightConnector1">
            <a:avLst/>
          </a:prstGeom>
          <a:ln>
            <a:solidFill>
              <a:schemeClr val="bg2"/>
            </a:solidFill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668905" y="3577590"/>
            <a:ext cx="16510" cy="1203325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traight Connector 5"/>
          <p:cNvCxnSpPr/>
          <p:nvPr/>
        </p:nvCxnSpPr>
        <p:spPr>
          <a:xfrm>
            <a:off x="2618740" y="3566795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602230" y="4770120"/>
            <a:ext cx="88265" cy="0"/>
          </a:xfrm>
          <a:prstGeom prst="line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728"/>
          <p:cNvSpPr txBox="1"/>
          <p:nvPr/>
        </p:nvSpPr>
        <p:spPr>
          <a:xfrm>
            <a:off x="2972435" y="1369060"/>
            <a:ext cx="199898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rgbClr val="7030A0"/>
                </a:solidFill>
              </a:rPr>
              <a:t>Depth Decoder</a:t>
            </a:r>
            <a:endParaRPr lang="de-DE" altLang="en-GB" b="1" dirty="0">
              <a:solidFill>
                <a:srgbClr val="7030A0"/>
              </a:solidFill>
            </a:endParaRPr>
          </a:p>
        </p:txBody>
      </p:sp>
      <p:sp>
        <p:nvSpPr>
          <p:cNvPr id="11" name="Shape 728"/>
          <p:cNvSpPr txBox="1"/>
          <p:nvPr/>
        </p:nvSpPr>
        <p:spPr>
          <a:xfrm>
            <a:off x="695960" y="1334135"/>
            <a:ext cx="1998980" cy="38989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b="1" dirty="0">
                <a:solidFill>
                  <a:schemeClr val="accent1">
                    <a:lumMod val="50000"/>
                  </a:schemeClr>
                </a:solidFill>
              </a:rPr>
              <a:t>Encoder</a:t>
            </a:r>
            <a:endParaRPr lang="de-DE" alt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Shape 723"/>
          <p:cNvSpPr txBox="1"/>
          <p:nvPr/>
        </p:nvSpPr>
        <p:spPr>
          <a:xfrm>
            <a:off x="245110" y="1558290"/>
            <a:ext cx="13881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dirty="0">
                <a:solidFill>
                  <a:srgbClr val="CCCCCC"/>
                </a:solidFill>
              </a:rPr>
              <a:t>input colors</a:t>
            </a:r>
            <a:endParaRPr lang="de-DE" altLang="en-GB" dirty="0">
              <a:solidFill>
                <a:srgbClr val="CCCCCC"/>
              </a:solidFill>
            </a:endParaRPr>
          </a:p>
        </p:txBody>
      </p:sp>
      <p:pic>
        <p:nvPicPr>
          <p:cNvPr id="44" name="Shape 685"/>
          <p:cNvPicPr preferRelativeResize="0"/>
          <p:nvPr/>
        </p:nvPicPr>
        <p:blipFill rotWithShape="1">
          <a:blip r:embed="rId2"/>
          <a:srcRect l="25612" r="28386"/>
          <a:stretch>
            <a:fillRect/>
          </a:stretch>
        </p:blipFill>
        <p:spPr>
          <a:xfrm>
            <a:off x="280837" y="194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692"/>
          <p:cNvSpPr txBox="1"/>
          <p:nvPr/>
        </p:nvSpPr>
        <p:spPr>
          <a:xfrm>
            <a:off x="638277" y="193147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1155CC"/>
                </a:solidFill>
              </a:rPr>
              <a:t>0</a:t>
            </a:r>
            <a:endParaRPr lang="de-DE" altLang="en-GB" sz="4800" b="1">
              <a:solidFill>
                <a:srgbClr val="1155CC"/>
              </a:solidFill>
            </a:endParaRPr>
          </a:p>
        </p:txBody>
      </p:sp>
      <p:cxnSp>
        <p:nvCxnSpPr>
          <p:cNvPr id="46" name="Elbow Connector 45"/>
          <p:cNvCxnSpPr>
            <a:stCxn id="688" idx="3"/>
            <a:endCxn id="691" idx="0"/>
          </p:cNvCxnSpPr>
          <p:nvPr/>
        </p:nvCxnSpPr>
        <p:spPr>
          <a:xfrm>
            <a:off x="4991735" y="2263775"/>
            <a:ext cx="426720" cy="112395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Elbow Connector 46"/>
          <p:cNvCxnSpPr>
            <a:stCxn id="21" idx="2"/>
            <a:endCxn id="691" idx="4"/>
          </p:cNvCxnSpPr>
          <p:nvPr/>
        </p:nvCxnSpPr>
        <p:spPr>
          <a:xfrm rot="5400000" flipH="1" flipV="1">
            <a:off x="2452688" y="2133918"/>
            <a:ext cx="1402080" cy="4529455"/>
          </a:xfrm>
          <a:prstGeom prst="bentConnector3">
            <a:avLst>
              <a:gd name="adj1" fmla="val -31431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700"/>
          <p:cNvSpPr txBox="1"/>
          <p:nvPr/>
        </p:nvSpPr>
        <p:spPr>
          <a:xfrm>
            <a:off x="496570" y="3047365"/>
            <a:ext cx="884555" cy="882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 sz="4800" b="1">
                <a:solidFill>
                  <a:srgbClr val="CC0000"/>
                </a:solidFill>
              </a:rPr>
              <a:t>+1</a:t>
            </a:r>
            <a:endParaRPr lang="de-DE" altLang="en-GB" sz="4800" b="1">
              <a:solidFill>
                <a:srgbClr val="CC0000"/>
              </a:solidFill>
            </a:endParaRPr>
          </a:p>
        </p:txBody>
      </p:sp>
      <p:sp>
        <p:nvSpPr>
          <p:cNvPr id="49" name="Shape 717"/>
          <p:cNvSpPr/>
          <p:nvPr/>
        </p:nvSpPr>
        <p:spPr>
          <a:xfrm>
            <a:off x="142240" y="2957195"/>
            <a:ext cx="1562735" cy="212598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5" name="Shape 727"/>
          <p:cNvSpPr txBox="1"/>
          <p:nvPr/>
        </p:nvSpPr>
        <p:spPr>
          <a:xfrm>
            <a:off x="4226560" y="3705225"/>
            <a:ext cx="1045210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altLang="en-GB">
                <a:solidFill>
                  <a:srgbClr val="CCCCCC"/>
                </a:solidFill>
              </a:rPr>
              <a:t>DIBR</a:t>
            </a:r>
            <a:endParaRPr lang="de-DE" altLang="en-GB">
              <a:solidFill>
                <a:srgbClr val="CCCCC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75755" y="5843905"/>
            <a:ext cx="2221230" cy="489585"/>
          </a:xfrm>
          <a:prstGeom prst="roundRect">
            <a:avLst/>
          </a:prstGeom>
          <a:ln>
            <a:solidFill>
              <a:srgbClr val="9C1C2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200" i="1">
                <a:solidFill>
                  <a:schemeClr val="tx1"/>
                </a:solidFill>
              </a:rPr>
              <a:t>area of interest</a:t>
            </a:r>
            <a:endParaRPr lang="de-DE" altLang="en-US" sz="1200" i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00" y="2957195"/>
            <a:ext cx="5546090" cy="2994660"/>
          </a:xfrm>
          <a:prstGeom prst="roundRect">
            <a:avLst>
              <a:gd name="adj" fmla="val 3483"/>
            </a:avLst>
          </a:prstGeom>
          <a:solidFill>
            <a:schemeClr val="accent3">
              <a:alpha val="6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5" grpId="0"/>
      <p:bldP spid="45" grpId="1"/>
      <p:bldP spid="45" grpId="2"/>
      <p:bldP spid="45" grpId="3"/>
      <p:bldP spid="11" grpId="0"/>
      <p:bldP spid="687" grpId="0" animBg="1"/>
      <p:bldP spid="9" grpId="0"/>
      <p:bldP spid="11" grpId="1"/>
      <p:bldP spid="687" grpId="1" animBg="1"/>
      <p:bldP spid="9" grpId="1"/>
      <p:bldP spid="11" grpId="2"/>
      <p:bldP spid="687" grpId="2" animBg="1"/>
      <p:bldP spid="9" grpId="2"/>
      <p:bldP spid="11" grpId="3"/>
      <p:bldP spid="687" grpId="3" animBg="1"/>
      <p:bldP spid="9" grpId="3"/>
      <p:bldP spid="11" grpId="4"/>
      <p:bldP spid="687" grpId="4" animBg="1"/>
      <p:bldP spid="9" grpId="4"/>
      <p:bldP spid="11" grpId="5" bldLvl="0" animBg="1"/>
      <p:bldP spid="687" grpId="5" animBg="1"/>
      <p:bldP spid="9" grpId="5"/>
      <p:bldP spid="48" grpId="0"/>
      <p:bldP spid="700" grpId="0"/>
      <p:bldP spid="723" grpId="0"/>
      <p:bldP spid="691" grpId="0" animBg="1"/>
      <p:bldP spid="49" grpId="0" animBg="1"/>
      <p:bldP spid="728" grpId="0"/>
      <p:bldP spid="728" grpId="1"/>
      <p:bldP spid="717" grpId="0" animBg="1"/>
      <p:bldP spid="711" grpId="0"/>
      <p:bldP spid="716" grpId="0"/>
      <p:bldP spid="718" grpId="0"/>
      <p:bldP spid="725" grpId="0"/>
      <p:bldP spid="726" grpId="0"/>
      <p:bldP spid="5" grpId="0"/>
      <p:bldP spid="12" grpId="0" bldLvl="0" animBg="1"/>
      <p:bldP spid="10" grpId="0" bldLvl="0" animBg="1"/>
      <p:bldP spid="4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Architecture</a:t>
            </a:r>
            <a:br>
              <a:rPr lang="en-US" dirty="0"/>
            </a:br>
            <a:r>
              <a:rPr lang="de-DE" sz="2000" dirty="0">
                <a:sym typeface="+mn-ea"/>
              </a:rPr>
              <a:t>Loss: </a:t>
            </a:r>
            <a:r>
              <a:rPr sz="2000" dirty="0">
                <a:sym typeface="+mn-ea"/>
              </a:rPr>
              <a:t>Digging Into Self-Supervised Monocular Depth Estimation</a:t>
            </a:r>
            <a:r>
              <a:rPr lang="de-DE" altLang="en-US" sz="2000" dirty="0"/>
              <a:t> [1]</a:t>
            </a:r>
            <a:endParaRPr lang="de-DE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= </m:t>
                    </m:r>
                    <m:func>
                      <m:funcPr>
                        <m:ctrlPr>
                          <a:rPr lang="de-DE" altLang="de-DE" sz="2000" b="0" i="1" smtClean="0">
                            <a:latin typeface="Cambria Math" panose="02040503050406030204" charset="0"/>
                          </a:rPr>
                        </m:ctrlPr>
                      </m:funcPr>
                      <m:fName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𝜇</m:t>
                        </m:r>
                        <m:r>
                          <a:rPr lang="de-DE" altLang="de-DE" sz="2000" b="0" i="1" smtClean="0">
                            <a:latin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de-DE" sz="2000" b="0" i="0" smtClean="0">
                            <a:latin typeface="Cambria Math" panose="0204050305040603020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de-DE" altLang="de-DE" sz="2000" b="0" i="1" smtClean="0">
                                <a:latin typeface="Cambria Math" panose="02040503050406030204" charset="0"/>
                              </a:rPr>
                              <m:t>𝑃𝐸</m:t>
                            </m:r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sz="2000" i="1">
                                    <a:latin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de-DE" sz="2000" i="1">
                                        <a:latin typeface="Cambria Math" panose="02040503050406030204" charset="0"/>
                                      </a:rPr>
                                      <m:t>→</m:t>
                                    </m:r>
                                    <m:sSup>
                                      <m:sSup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</a:rPr>
                                          <m:t>′  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de-DE" altLang="de-DE" sz="2000" b="0" i="1" smtClean="0">
                        <a:latin typeface="Cambria Math" panose="02040503050406030204" charset="0"/>
                      </a:rPr>
                      <m:t>+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  <m:r>
                      <a:rPr lang="en-US" altLang="de-DE" sz="2000" i="1" smtClean="0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de-DE" sz="2000" b="0" i="1" smtClean="0">
                        <a:latin typeface="Cambria Math" panose="02040503050406030204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charset="0"/>
                      </a:rPr>
                      <m:t> ( </m:t>
                    </m:r>
                    <m:d>
                      <m:dPr>
                        <m:begChr m:val="|"/>
                        <m:endChr m:val="|"/>
                        <m:ctrlPr>
                          <a:rPr lang="de-DE" sz="2000" b="1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b="0" i="1" smtClean="0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b="0" i="1" smtClean="0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de-DE" sz="2000" b="0" i="1" smtClean="0">
                                            <a:latin typeface="Cambria Math" panose="02040503050406030204" charset="0"/>
                                            <a:ea typeface="Cambria Math" panose="0204050305040603020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b="0" i="1" smtClean="0">
                        <a:latin typeface="Cambria Math" panose="02040503050406030204" charset="0"/>
                      </a:rPr>
                      <m:t>  </m:t>
                    </m:r>
                  </m:oMath>
                </a14:m>
                <a:r>
                  <a:rPr lang="de-DE" sz="2000" dirty="0"/>
                  <a:t> +</a:t>
                </a:r>
                <a:r>
                  <a:rPr lang="de-DE" sz="2000" dirty="0">
                    <a:ea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2000" b="1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𝝏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  <m:t>𝒚</m:t>
                                </m:r>
                              </m:sub>
                            </m:sSub>
                            <m:r>
                              <a:rPr lang="de-DE" sz="2000" b="1" i="1" smtClean="0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 </m:t>
                            </m:r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2000" b="1" i="1">
                                <a:solidFill>
                                  <a:srgbClr val="9C1C26"/>
                                </a:solidFill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charset="0"/>
                        <a:ea typeface="Cambria Math" panose="02040503050406030204" charset="0"/>
                      </a:rPr>
                      <m:t>∗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charset="0"/>
                            <a:ea typeface="Cambria Math" panose="02040503050406030204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altLang="de-DE" sz="2000" i="1">
                                <a:latin typeface="Cambria Math" panose="02040503050406030204" charset="0"/>
                                <a:ea typeface="Cambria Math" panose="02040503050406030204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sz="2000" i="1">
                                    <a:latin typeface="Cambria Math" panose="02040503050406030204" charset="0"/>
                                    <a:ea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000" i="1">
                                        <a:latin typeface="Cambria Math" panose="02040503050406030204" charset="0"/>
                                        <a:ea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  <m:r>
                      <a:rPr lang="de-DE" sz="2000" i="1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de-DE" sz="2000" dirty="0"/>
                  <a:t>)</a:t>
                </a:r>
                <a:endParaRPr lang="de-DE" sz="2000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4659213"/>
                <a:ext cx="7953318" cy="460639"/>
              </a:xfrm>
              <a:prstGeom prst="rect">
                <a:avLst/>
              </a:prstGeom>
              <a:blipFill rotWithShape="1">
                <a:blip r:embed="rId1"/>
                <a:stretch>
                  <a:fillRect l="-4" t="-47" r="3" b="-6661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Calculated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Error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between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and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warped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image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b="0" dirty="0" err="1">
                    <a:latin typeface="Cambria Math" panose="02040503050406030204" charset="0"/>
                    <a:ea typeface="Cambria Math" panose="02040503050406030204" charset="0"/>
                  </a:rPr>
                  <a:t>based</a:t>
                </a:r>
                <a:r>
                  <a:rPr lang="de-DE" b="0" dirty="0">
                    <a:latin typeface="Cambria Math" panose="02040503050406030204" charset="0"/>
                    <a:ea typeface="Cambria Math" panose="02040503050406030204" charset="0"/>
                  </a:rPr>
                  <a:t> on L1-Norm &amp; SSIM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3000600"/>
                <a:ext cx="3277135" cy="944746"/>
              </a:xfrm>
              <a:prstGeom prst="rect">
                <a:avLst/>
              </a:prstGeom>
              <a:blipFill rotWithShape="1">
                <a:blip r:embed="rId2"/>
                <a:stretch>
                  <a:fillRect l="-10" t="-24" r="6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8"/>
          <p:cNvSpPr/>
          <p:nvPr/>
        </p:nvSpPr>
        <p:spPr>
          <a:xfrm rot="16200000" flipH="1" flipV="1">
            <a:off x="246694" y="1705635"/>
            <a:ext cx="106807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endParaRPr lang="en-US" dirty="0"/>
          </a:p>
        </p:txBody>
      </p:sp>
      <p:sp>
        <p:nvSpPr>
          <p:cNvPr id="22" name="Rectangle 29"/>
          <p:cNvSpPr/>
          <p:nvPr/>
        </p:nvSpPr>
        <p:spPr>
          <a:xfrm>
            <a:off x="1486849" y="1631401"/>
            <a:ext cx="3049270" cy="8858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alt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Baseline - Loss</a:t>
            </a:r>
            <a:endParaRPr lang="de-DE" altLang="en-US" b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Grafik 5" descr="Herzschla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7114"/>
            <a:ext cx="914400" cy="914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19" y="2970624"/>
            <a:ext cx="4320396" cy="1080099"/>
          </a:xfrm>
          <a:prstGeom prst="rect">
            <a:avLst/>
          </a:prstGeom>
        </p:spPr>
      </p:pic>
      <p:sp>
        <p:nvSpPr>
          <p:cNvPr id="4" name="Geschweifte Klammer links/rechts 3"/>
          <p:cNvSpPr/>
          <p:nvPr/>
        </p:nvSpPr>
        <p:spPr>
          <a:xfrm>
            <a:off x="1237928" y="4541619"/>
            <a:ext cx="218194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links 4"/>
          <p:cNvSpPr/>
          <p:nvPr/>
        </p:nvSpPr>
        <p:spPr>
          <a:xfrm rot="5400000">
            <a:off x="2217506" y="3410080"/>
            <a:ext cx="320065" cy="2084667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47" y="3854865"/>
                <a:ext cx="508381" cy="390748"/>
              </a:xfrm>
              <a:prstGeom prst="rect">
                <a:avLst/>
              </a:prstGeom>
              <a:blipFill rotWithShape="1">
                <a:blip r:embed="rId5"/>
                <a:stretch>
                  <a:fillRect l="-107" t="-106" r="57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/>
          <p:cNvSpPr/>
          <p:nvPr/>
        </p:nvSpPr>
        <p:spPr>
          <a:xfrm rot="16200000">
            <a:off x="6240963" y="2993601"/>
            <a:ext cx="320065" cy="4666100"/>
          </a:xfrm>
          <a:prstGeom prst="leftBrac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/>
              <p:cNvSpPr txBox="1"/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04" y="5470640"/>
                <a:ext cx="50838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31" r="76" b="13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/>
              <p:cNvSpPr txBox="1"/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charset="0"/>
                            <a:ea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charset="0"/>
                        <a:ea typeface="Cambria Math" panose="02040503050406030204" charset="0"/>
                      </a:rPr>
                      <m:t> </m:t>
                    </m:r>
                  </m:oMath>
                </a14:m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: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Ensures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smooth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gradient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expect</a:t>
                </a:r>
                <a:r>
                  <a:rPr lang="de-DE" dirty="0">
                    <a:latin typeface="Cambria Math" panose="02040503050406030204" charset="0"/>
                    <a:ea typeface="Cambria Math" panose="02040503050406030204" charset="0"/>
                  </a:rPr>
                  <a:t> on </a:t>
                </a:r>
                <a:r>
                  <a:rPr lang="de-DE" dirty="0" err="1">
                    <a:latin typeface="Cambria Math" panose="02040503050406030204" charset="0"/>
                    <a:ea typeface="Cambria Math" panose="02040503050406030204" charset="0"/>
                  </a:rPr>
                  <a:t>edges</a:t>
                </a:r>
                <a:endParaRPr lang="de-DE" b="0" dirty="0">
                  <a:latin typeface="Cambria Math" panose="02040503050406030204" charset="0"/>
                  <a:ea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617" y="5722719"/>
                <a:ext cx="327713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" t="-15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5199753" y="255926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Photometric</a:t>
            </a:r>
            <a:r>
              <a:rPr lang="de-DE" dirty="0"/>
              <a:t> Error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ldLvl="0" animBg="1"/>
      <p:bldP spid="21" grpId="1" bldLvl="0" animBg="1"/>
      <p:bldP spid="22" grpId="0" bldLvl="0" animBg="1"/>
      <p:bldP spid="22" grpId="1" bldLvl="0" animBg="1"/>
      <p:bldP spid="5" grpId="0" bldLvl="0" animBg="1"/>
      <p:bldP spid="7" grpId="0"/>
      <p:bldP spid="12" grpId="0" bldLvl="0" animBg="1"/>
      <p:bldP spid="13" grpId="0"/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de-DE" altLang="en-US" dirty="0" err="1">
                <a:sym typeface="+mn-ea"/>
              </a:rPr>
            </a:br>
            <a:r>
              <a:rPr lang="de-DE" altLang="en-US" sz="2000" dirty="0" err="1">
                <a:sym typeface="+mn-ea"/>
              </a:rPr>
              <a:t>3 pillar focus</a:t>
            </a:r>
            <a:endParaRPr lang="de-DE" altLang="en-US" sz="2000" dirty="0" err="1">
              <a:sym typeface="+mn-ea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222625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Architecture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273800" y="1691640"/>
            <a:ext cx="2477135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Loss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25" y="2425065"/>
            <a:ext cx="2192806" cy="3660140"/>
            <a:chOff x="1814072" y="3437032"/>
            <a:chExt cx="2357804" cy="24964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251999" tIns="324000" rIns="180000" bIns="396000" rtlCol="0" anchor="b"/>
                <a:p>
                  <a:pPr algn="ctr">
                    <a:lnSpc>
                      <a:spcPct val="130000"/>
                    </a:lnSpc>
                    <a:spcBef>
                      <a:spcPts val="1000"/>
                    </a:spcBef>
                  </a:pPr>
                  <a:r>
                    <a:rPr lang="de-DE" altLang="en-US" sz="1400" b="1" dirty="0">
                      <a:solidFill>
                        <a:schemeClr val="tx1"/>
                      </a:solidFill>
                    </a:rPr>
                    <a:t>change input  channels </a:t>
                  </a:r>
                  <a:r>
                    <a:rPr lang="de-DE" altLang="en-US" sz="1400" b="1" dirty="0">
                      <a:solidFill>
                        <a:schemeClr val="tx1"/>
                      </a:solidFill>
                      <a:sym typeface="+mn-ea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de-DE" sz="1400" b="1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𝒕</m:t>
                          </m:r>
                        </m:sub>
                      </m:sSub>
                      <m:r>
                        <a:rPr lang="en-US" altLang="de-DE" sz="1400" b="1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(3-CH)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Superpixel &amp; RGB (4-Ch)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  <a:p>
                  <a:pPr marL="228600" indent="-228600" algn="ctr">
                    <a:lnSpc>
                      <a:spcPct val="130000"/>
                    </a:lnSpc>
                    <a:spcBef>
                      <a:spcPts val="1000"/>
                    </a:spcBef>
                    <a:buFont typeface="+mj-lt"/>
                    <a:buAutoNum type="arabicPeriod"/>
                  </a:pPr>
                  <a:r>
                    <a:rPr lang="de-DE" altLang="en-US" sz="1000" dirty="0">
                      <a:solidFill>
                        <a:schemeClr val="tx1">
                          <a:alpha val="70000"/>
                        </a:schemeClr>
                      </a:solidFill>
                    </a:rPr>
                    <a:t>RGB &amp; S-RGB (6-Ch)</a:t>
                  </a:r>
                  <a:endParaRPr lang="de-DE" altLang="en-US" sz="1000" dirty="0">
                    <a:solidFill>
                      <a:schemeClr val="tx1">
                        <a:alpha val="7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4072" y="3437888"/>
                  <a:ext cx="2357804" cy="249555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466725" y="1691640"/>
            <a:ext cx="2212340" cy="563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>
              <a:lnSpc>
                <a:spcPct val="130000"/>
              </a:lnSpc>
            </a:pPr>
            <a:r>
              <a:rPr lang="de-DE" altLang="en-US" sz="1800" b="1" dirty="0">
                <a:solidFill>
                  <a:srgbClr val="FFFFFF">
                    <a:alpha val="70000"/>
                  </a:srgbClr>
                </a:solidFill>
              </a:rPr>
              <a:t>Input </a:t>
            </a:r>
            <a:endParaRPr lang="de-DE" altLang="en-US" sz="1800" b="1" dirty="0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22625" y="2425065"/>
            <a:ext cx="2476500" cy="3660140"/>
            <a:chOff x="1814072" y="3437032"/>
            <a:chExt cx="2357804" cy="2496407"/>
          </a:xfrm>
        </p:grpSpPr>
        <p:sp>
          <p:nvSpPr>
            <p:cNvPr id="5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endParaRPr lang="de-DE" alt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include transformation blocks inside the NN-flow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Normal-to-Depth Block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Averaging Normal based on SP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070" y="2425065"/>
            <a:ext cx="2476500" cy="3660140"/>
            <a:chOff x="1814072" y="3437032"/>
            <a:chExt cx="2357804" cy="2496407"/>
          </a:xfrm>
        </p:grpSpPr>
        <p:sp>
          <p:nvSpPr>
            <p:cNvPr id="11" name="Rectangle 27"/>
            <p:cNvSpPr/>
            <p:nvPr/>
          </p:nvSpPr>
          <p:spPr>
            <a:xfrm>
              <a:off x="1814072" y="3437888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39600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let the NN learn with Normal and SP information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improve depth accuracy with superpixel boundary</a:t>
              </a:r>
              <a:endParaRPr lang="de-DE" altLang="en-US" sz="1000" dirty="0">
                <a:solidFill>
                  <a:schemeClr val="tx1">
                    <a:alpha val="70000"/>
                  </a:schemeClr>
                </a:solidFill>
                <a:sym typeface="+mn-ea"/>
              </a:endParaRPr>
            </a:p>
            <a:p>
              <a:pPr marL="228600" indent="-228600" algn="ctr">
                <a:lnSpc>
                  <a:spcPct val="130000"/>
                </a:lnSpc>
                <a:spcBef>
                  <a:spcPts val="1000"/>
                </a:spcBef>
                <a:buFont typeface="+mj-lt"/>
                <a:buAutoNum type="arabicPeriod"/>
              </a:pPr>
              <a:r>
                <a:rPr lang="de-DE" altLang="en-US" sz="1000" dirty="0">
                  <a:solidFill>
                    <a:schemeClr val="tx1">
                      <a:alpha val="70000"/>
                    </a:schemeClr>
                  </a:solidFill>
                  <a:sym typeface="+mn-ea"/>
                </a:rPr>
                <a:t>enforce normal unity constraint on superpixel surface 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28"/>
            <p:cNvSpPr/>
            <p:nvPr/>
          </p:nvSpPr>
          <p:spPr>
            <a:xfrm flipV="1">
              <a:off x="1814072" y="3437032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60650"/>
            <a:ext cx="2183765" cy="50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7479"/>
          <a:stretch>
            <a:fillRect/>
          </a:stretch>
        </p:blipFill>
        <p:spPr>
          <a:xfrm>
            <a:off x="6362065" y="2647315"/>
            <a:ext cx="2301875" cy="848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be 12"/>
          <p:cNvSpPr/>
          <p:nvPr/>
        </p:nvSpPr>
        <p:spPr>
          <a:xfrm>
            <a:off x="5022215" y="2647315"/>
            <a:ext cx="386715" cy="789940"/>
          </a:xfrm>
          <a:prstGeom prst="cub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5548" t="20451" r="4344" b="3880"/>
          <a:stretch>
            <a:fillRect/>
          </a:stretch>
        </p:blipFill>
        <p:spPr>
          <a:xfrm>
            <a:off x="3392805" y="2589530"/>
            <a:ext cx="1330325" cy="91630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68775" y="2647315"/>
            <a:ext cx="474980" cy="30480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106285" y="267906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27035" y="2621915"/>
            <a:ext cx="0" cy="577850"/>
          </a:xfrm>
          <a:prstGeom prst="straightConnector1">
            <a:avLst/>
          </a:prstGeom>
          <a:ln>
            <a:solidFill>
              <a:srgbClr val="92D050"/>
            </a:solidFill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19020000">
            <a:off x="3929380" y="3046095"/>
            <a:ext cx="393065" cy="296545"/>
          </a:xfrm>
          <a:prstGeom prst="roundRect">
            <a:avLst>
              <a:gd name="adj" fmla="val 9331"/>
            </a:avLst>
          </a:prstGeom>
          <a:noFill/>
          <a:ln w="22225" cmpd="sng">
            <a:solidFill>
              <a:srgbClr val="0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75965" y="3271520"/>
            <a:ext cx="669925" cy="306070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solidFill>
                  <a:schemeClr val="tx1"/>
                </a:solidFill>
              </a:rPr>
              <a:t>superpixel</a:t>
            </a:r>
            <a:endParaRPr lang="de-DE" altLang="en-US" sz="7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58970" y="2425065"/>
            <a:ext cx="669925" cy="3060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7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ang="5400000" scaled="0"/>
                </a:gradFill>
              </a:rPr>
              <a:t>normal</a:t>
            </a:r>
            <a:endParaRPr lang="de-DE" altLang="en-US" sz="7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21" grpId="0" animBg="1"/>
      <p:bldP spid="22" grpId="0" animBg="1"/>
      <p:bldP spid="2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/>
            </a:br>
            <a:r>
              <a:rPr lang="en-US" sz="2000" dirty="0" err="1"/>
              <a:t>B</a:t>
            </a:r>
            <a:r>
              <a:rPr lang="de-DE" altLang="en-US" sz="2000" dirty="0" err="1"/>
              <a:t>asic I: Superpixel</a:t>
            </a:r>
            <a:endParaRPr lang="de-DE" altLang="en-US" sz="2000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619885"/>
            <a:ext cx="8448675" cy="4479925"/>
          </a:xfrm>
        </p:spPr>
        <p:txBody>
          <a:bodyPr/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Def: superpixel can be defined as a group of pixels that share </a:t>
            </a:r>
            <a:r>
              <a:rPr lang="de-DE" altLang="en-US" u="sng" dirty="0">
                <a:solidFill>
                  <a:schemeClr val="tx1"/>
                </a:solidFill>
              </a:rPr>
              <a:t>common characteristics</a:t>
            </a:r>
            <a:r>
              <a:rPr lang="de-DE" altLang="en-US" dirty="0">
                <a:solidFill>
                  <a:schemeClr val="tx1"/>
                </a:solidFill>
              </a:rPr>
              <a:t> (e.g. pixel intensity)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Huge variety exists catgegorized in </a:t>
            </a:r>
            <a:r>
              <a:rPr lang="de-DE" altLang="en-US" u="sng" dirty="0">
                <a:solidFill>
                  <a:schemeClr val="tx1"/>
                </a:solidFill>
              </a:rPr>
              <a:t>Graph-,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u="sng" dirty="0">
                <a:solidFill>
                  <a:schemeClr val="tx1"/>
                </a:solidFill>
              </a:rPr>
              <a:t>Clustering-</a:t>
            </a:r>
            <a:r>
              <a:rPr lang="de-DE" altLang="en-US" dirty="0">
                <a:solidFill>
                  <a:schemeClr val="tx1"/>
                </a:solidFill>
              </a:rPr>
              <a:t>, Watershed-, Density-, Contour-, Energy- and Wavelet-based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de-DE" altLang="en-US" dirty="0">
                <a:solidFill>
                  <a:schemeClr val="tx1"/>
                </a:solidFill>
              </a:rPr>
              <a:t>Benchmarks exists [4] [5], evaluate on criteria like: Boundary Recall, Undersegmentation Error,  Explained Variation, Compactness</a:t>
            </a:r>
            <a:endParaRPr lang="de-DE" alt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de-DE" alt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altLang="en-US" dirty="0">
              <a:solidFill>
                <a:schemeClr val="tx1"/>
              </a:solidFill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r="49928" b="55040"/>
          <a:stretch>
            <a:fillRect/>
          </a:stretch>
        </p:blipFill>
        <p:spPr>
          <a:xfrm>
            <a:off x="202565" y="4640580"/>
            <a:ext cx="4401185" cy="16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nhaltsplatzhalter 4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0" t="52994" b="27132"/>
          <a:stretch>
            <a:fillRect/>
          </a:stretch>
        </p:blipFill>
        <p:spPr>
          <a:xfrm>
            <a:off x="4549775" y="4573270"/>
            <a:ext cx="4383405" cy="174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8" name="Shape 728"/>
          <p:cNvSpPr txBox="1"/>
          <p:nvPr/>
        </p:nvSpPr>
        <p:spPr>
          <a:xfrm>
            <a:off x="941070" y="4183380"/>
            <a:ext cx="7512685" cy="389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de-DE" sz="2000" dirty="0" err="1">
                <a:solidFill>
                  <a:schemeClr val="accent6"/>
                </a:solidFill>
                <a:sym typeface="+mn-ea"/>
              </a:rPr>
              <a:t>current favorite: </a:t>
            </a:r>
            <a:r>
              <a:rPr lang="de-DE" sz="2000" b="1" dirty="0" err="1">
                <a:solidFill>
                  <a:schemeClr val="accent6"/>
                </a:solidFill>
                <a:sym typeface="+mn-ea"/>
              </a:rPr>
              <a:t>Felzenshalb </a:t>
            </a:r>
            <a:r>
              <a:rPr lang="de-DE" sz="2000" dirty="0" err="1">
                <a:solidFill>
                  <a:schemeClr val="accent6"/>
                </a:solidFill>
                <a:sym typeface="+mn-ea"/>
              </a:rPr>
              <a:t>(Scale, Sigma, Mimimum Size )</a:t>
            </a:r>
            <a:endParaRPr lang="de-DE" altLang="en-GB" sz="2000" b="1" dirty="0" err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8" grpId="1"/>
      <p:bldP spid="728" grpId="2"/>
      <p:bldP spid="728" grpId="3"/>
      <p:bldP spid="728" grpId="4"/>
      <p:bldP spid="728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altLang="en-US" dirty="0" err="1">
                <a:sym typeface="+mn-ea"/>
              </a:rPr>
              <a:t>Improvements</a:t>
            </a:r>
            <a:br>
              <a:rPr lang="en-US" dirty="0" err="1">
                <a:sym typeface="+mn-ea"/>
              </a:rPr>
            </a:br>
            <a:r>
              <a:rPr lang="en-US" sz="2000" dirty="0" err="1">
                <a:sym typeface="+mn-ea"/>
              </a:rPr>
              <a:t>B</a:t>
            </a:r>
            <a:r>
              <a:rPr lang="de-DE" altLang="en-US" sz="2000" dirty="0" err="1">
                <a:sym typeface="+mn-ea"/>
              </a:rPr>
              <a:t>asic I: Superpixel - Demo on KITTI</a:t>
            </a:r>
            <a:endParaRPr lang="de-DE" altLang="en-US" sz="2000" dirty="0" err="1"/>
          </a:p>
        </p:txBody>
      </p:sp>
      <p:pic>
        <p:nvPicPr>
          <p:cNvPr id="6" name="felzenswal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87545" y="1553845"/>
            <a:ext cx="4350385" cy="1622425"/>
          </a:xfrm>
          <a:prstGeom prst="rect">
            <a:avLst/>
          </a:prstGeom>
        </p:spPr>
      </p:pic>
      <p:pic>
        <p:nvPicPr>
          <p:cNvPr id="8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215" y="1553845"/>
            <a:ext cx="4350385" cy="1622425"/>
          </a:xfrm>
          <a:prstGeom prst="rect">
            <a:avLst/>
          </a:prstGeom>
        </p:spPr>
      </p:pic>
      <p:pic>
        <p:nvPicPr>
          <p:cNvPr id="9" name="slic_bound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87545" y="3391535"/>
            <a:ext cx="4350385" cy="1622425"/>
          </a:xfrm>
          <a:prstGeom prst="rect">
            <a:avLst/>
          </a:prstGeom>
        </p:spPr>
      </p:pic>
      <p:pic>
        <p:nvPicPr>
          <p:cNvPr id="11" name="raw_data-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215" y="3319780"/>
            <a:ext cx="4350385" cy="162242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4970" y="5009520"/>
            <a:ext cx="8371205" cy="1306825"/>
            <a:chOff x="1814072" y="3582018"/>
            <a:chExt cx="2357804" cy="2640527"/>
          </a:xfrm>
        </p:grpSpPr>
        <p:sp>
          <p:nvSpPr>
            <p:cNvPr id="28" name="Rectangle 27"/>
            <p:cNvSpPr/>
            <p:nvPr/>
          </p:nvSpPr>
          <p:spPr>
            <a:xfrm>
              <a:off x="1814072" y="3726994"/>
              <a:ext cx="2357804" cy="2495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bIns="107950" rtlCol="0" anchor="b"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b="1" dirty="0">
                  <a:solidFill>
                    <a:schemeClr val="tx1"/>
                  </a:solidFill>
                </a:rPr>
                <a:t>Conclusion</a:t>
              </a:r>
              <a:endParaRPr lang="en-US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de-DE" altLang="en-US" sz="1400" dirty="0">
                  <a:solidFill>
                    <a:schemeClr val="tx2"/>
                  </a:solidFill>
                  <a:sym typeface="+mn-ea"/>
                </a:rPr>
                <a:t>superpixel can be usefull additional information for the net to approximate depth since they model surfaces and reduce image complexity into a composition of multiple pla</a:t>
              </a:r>
              <a:r>
                <a:rPr lang="de-DE" altLang="en-US" sz="1400" dirty="0">
                  <a:solidFill>
                    <a:schemeClr val="tx1"/>
                  </a:solidFill>
                  <a:sym typeface="+mn-ea"/>
                </a:rPr>
                <a:t>ne</a:t>
              </a:r>
              <a:r>
                <a:rPr lang="de-DE" altLang="en-US" sz="1400" dirty="0">
                  <a:solidFill>
                    <a:schemeClr val="bg1"/>
                  </a:solidFill>
                  <a:sym typeface="+mn-ea"/>
                </a:rPr>
                <a:t>s</a:t>
              </a:r>
              <a:endParaRPr lang="de-DE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1814072" y="3582018"/>
              <a:ext cx="2355593" cy="524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51999" tIns="324000" rIns="180000" rtlCol="0" anchor="t"/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lang="en-US" sz="1000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5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9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 fullScrn="0">
              <p:cMediaNode>
                <p:cTn id="20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21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 fullScrn="0">
              <p:cMediaNode>
                <p:cTn id="22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14137</Words>
  <Application>WPS Presentation</Application>
  <PresentationFormat>Bildschirmpräsentation (4:3)</PresentationFormat>
  <Paragraphs>985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3" baseType="lpstr">
      <vt:lpstr>Arial</vt:lpstr>
      <vt:lpstr>SimSun</vt:lpstr>
      <vt:lpstr>Wingdings</vt:lpstr>
      <vt:lpstr>Tahoma</vt:lpstr>
      <vt:lpstr>Stafford</vt:lpstr>
      <vt:lpstr>PingFang SC</vt:lpstr>
      <vt:lpstr>Bitstream Charter</vt:lpstr>
      <vt:lpstr>Open Sans</vt:lpstr>
      <vt:lpstr>Cambria Math</vt:lpstr>
      <vt:lpstr>Source Sans Pro</vt:lpstr>
      <vt:lpstr>Arial</vt:lpstr>
      <vt:lpstr>Calibri</vt:lpstr>
      <vt:lpstr>Helvetica Neue</vt:lpstr>
      <vt:lpstr>微软雅黑</vt:lpstr>
      <vt:lpstr>Arial Unicode MS</vt:lpstr>
      <vt:lpstr>Songti SC</vt:lpstr>
      <vt:lpstr>Präsentationsvorlage_BWL9</vt:lpstr>
      <vt:lpstr>Final Presentation: Piecewise monocular depth estimation by plane fitting</vt:lpstr>
      <vt:lpstr>Agenda</vt:lpstr>
      <vt:lpstr>Overview incl. Goal</vt:lpstr>
      <vt:lpstr>2. Architecture     Dataset: KITTI Dataset and Eigensplit</vt:lpstr>
      <vt:lpstr>Architecture Overview: Digging Into Self-Supervised Monocular Depth Estimation [1]</vt:lpstr>
      <vt:lpstr>Architecture Loss: Digging Into Self-Supervised Monocular Depth Estimation [1]</vt:lpstr>
      <vt:lpstr>Improvements 3 pillar focus</vt:lpstr>
      <vt:lpstr>Improvements Basic I: Superpixel</vt:lpstr>
      <vt:lpstr>Improvements Basic I: Superpixel - Demo on KITTI</vt:lpstr>
      <vt:lpstr>Improvements Iteration I: Superpixel + RGB as Input</vt:lpstr>
      <vt:lpstr>3.  Improvements      Basic II: Normal Computation</vt:lpstr>
      <vt:lpstr>3. Improvements     Iteration II: Introducing N2D Block</vt:lpstr>
      <vt:lpstr>Improvements Iteration II: Normal 2 Depth Block</vt:lpstr>
      <vt:lpstr>Improvements Iteration II: 4 Ch + N2D Block</vt:lpstr>
      <vt:lpstr>3 . Improvements        Iteration  III: Superpixel in Loss Function</vt:lpstr>
      <vt:lpstr>3 . Improvements       Iteration  III: Superpixel in Loss Function</vt:lpstr>
      <vt:lpstr>3 . Improvements      Iteration  III: Binary &amp; Continuous Superpixel Loss</vt:lpstr>
      <vt:lpstr>Improvements Iteration III: Binary Superpixel Loss</vt:lpstr>
      <vt:lpstr>Improvements Iteration III: Continuous Superpixel Loss</vt:lpstr>
      <vt:lpstr>3. Improvements     Iteration IV: Normals in Loss Function</vt:lpstr>
      <vt:lpstr>Loss Function Normals in Loss Function</vt:lpstr>
      <vt:lpstr>Loss Function Normals in Loss Function</vt:lpstr>
      <vt:lpstr>Improvements Iteration IV: Normals in Loss Function</vt:lpstr>
      <vt:lpstr>Improvements Iteration V: Normal Loss &amp; Continuous Superpixel Loss</vt:lpstr>
      <vt:lpstr>Improvements Iteration V: Normal Loss &amp; Continuous Superpixel Loss</vt:lpstr>
      <vt:lpstr>4. Results     All Approaches</vt:lpstr>
      <vt:lpstr>4. Results     Demo I Compare Results</vt:lpstr>
      <vt:lpstr>4. Results     Demo II</vt:lpstr>
      <vt:lpstr>4. Results     Demo II</vt:lpstr>
      <vt:lpstr>5. Further approaches     Improvement of Loss </vt:lpstr>
      <vt:lpstr>6. Review</vt:lpstr>
      <vt:lpstr>Literature</vt:lpstr>
      <vt:lpstr>7. Backup Slides</vt:lpstr>
      <vt:lpstr>Architecture LOSS: Digging Into Self-Supervised Monocular Depth Estimation [1]</vt:lpstr>
      <vt:lpstr>Loss Function Superpixel Binary Loss Function </vt:lpstr>
      <vt:lpstr>Loss Function Superpixel Continuous Loss Function</vt:lpstr>
      <vt:lpstr>Architecture Detail View: Digging deeper into Monocular View [1]</vt:lpstr>
      <vt:lpstr>Superpixel Benchmark Parameters</vt:lpstr>
      <vt:lpstr>Superpixel Benchmark Parameters</vt:lpstr>
      <vt:lpstr>Superpixel Benchmark Parameters</vt:lpstr>
      <vt:lpstr>Superpixel Benchmark Parameters</vt:lpstr>
      <vt:lpstr>Benchmark of depth estimation Algorithm some commonly used error metrics:</vt:lpstr>
      <vt:lpstr>Improvements Iteration I: Normal 2 Depth Block</vt:lpstr>
      <vt:lpstr>Architecture New Input: RGB </vt:lpstr>
      <vt:lpstr>4. Results     Focus on three significant approaches </vt:lpstr>
      <vt:lpstr>3.  Improvements      Improvement normals with Superpixel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felix</cp:lastModifiedBy>
  <cp:revision>161</cp:revision>
  <dcterms:created xsi:type="dcterms:W3CDTF">2020-02-11T13:20:53Z</dcterms:created>
  <dcterms:modified xsi:type="dcterms:W3CDTF">2020-02-11T13:20:53Z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1033-1.9.0.3020</vt:lpwstr>
  </property>
</Properties>
</file>